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1" r:id="rId4"/>
    <p:sldId id="272" r:id="rId5"/>
    <p:sldId id="358" r:id="rId6"/>
    <p:sldId id="360" r:id="rId7"/>
    <p:sldId id="359" r:id="rId8"/>
    <p:sldId id="372" r:id="rId9"/>
    <p:sldId id="278" r:id="rId10"/>
    <p:sldId id="308" r:id="rId11"/>
    <p:sldId id="303" r:id="rId12"/>
    <p:sldId id="325" r:id="rId13"/>
    <p:sldId id="326" r:id="rId14"/>
    <p:sldId id="301" r:id="rId15"/>
    <p:sldId id="346" r:id="rId16"/>
    <p:sldId id="283" r:id="rId17"/>
    <p:sldId id="282" r:id="rId18"/>
    <p:sldId id="285" r:id="rId19"/>
    <p:sldId id="284" r:id="rId20"/>
    <p:sldId id="287" r:id="rId21"/>
    <p:sldId id="336" r:id="rId22"/>
    <p:sldId id="338" r:id="rId23"/>
    <p:sldId id="347" r:id="rId24"/>
    <p:sldId id="309" r:id="rId25"/>
    <p:sldId id="339" r:id="rId26"/>
    <p:sldId id="340" r:id="rId27"/>
    <p:sldId id="310" r:id="rId28"/>
    <p:sldId id="286" r:id="rId29"/>
    <p:sldId id="294" r:id="rId30"/>
    <p:sldId id="288" r:id="rId31"/>
    <p:sldId id="289" r:id="rId32"/>
    <p:sldId id="348" r:id="rId33"/>
    <p:sldId id="349" r:id="rId34"/>
    <p:sldId id="350" r:id="rId35"/>
    <p:sldId id="351" r:id="rId36"/>
    <p:sldId id="352" r:id="rId37"/>
    <p:sldId id="335" r:id="rId38"/>
    <p:sldId id="345" r:id="rId39"/>
    <p:sldId id="353" r:id="rId40"/>
    <p:sldId id="320" r:id="rId41"/>
    <p:sldId id="315" r:id="rId42"/>
    <p:sldId id="311" r:id="rId43"/>
    <p:sldId id="313" r:id="rId44"/>
    <p:sldId id="334" r:id="rId45"/>
    <p:sldId id="300" r:id="rId46"/>
    <p:sldId id="291" r:id="rId47"/>
    <p:sldId id="267" r:id="rId48"/>
    <p:sldId id="270" r:id="rId49"/>
    <p:sldId id="331" r:id="rId50"/>
    <p:sldId id="314" r:id="rId51"/>
    <p:sldId id="268" r:id="rId52"/>
    <p:sldId id="354" r:id="rId53"/>
    <p:sldId id="341" r:id="rId54"/>
    <p:sldId id="317" r:id="rId55"/>
    <p:sldId id="342" r:id="rId56"/>
    <p:sldId id="293" r:id="rId57"/>
    <p:sldId id="357" r:id="rId58"/>
    <p:sldId id="402" r:id="rId59"/>
    <p:sldId id="374" r:id="rId60"/>
    <p:sldId id="373" r:id="rId61"/>
    <p:sldId id="375" r:id="rId62"/>
    <p:sldId id="376" r:id="rId63"/>
    <p:sldId id="399" r:id="rId64"/>
    <p:sldId id="370" r:id="rId65"/>
    <p:sldId id="393" r:id="rId66"/>
    <p:sldId id="364" r:id="rId67"/>
    <p:sldId id="368" r:id="rId68"/>
    <p:sldId id="377" r:id="rId69"/>
    <p:sldId id="367" r:id="rId70"/>
    <p:sldId id="378" r:id="rId71"/>
    <p:sldId id="379" r:id="rId72"/>
    <p:sldId id="395" r:id="rId73"/>
    <p:sldId id="396" r:id="rId74"/>
    <p:sldId id="397" r:id="rId75"/>
    <p:sldId id="401" r:id="rId76"/>
    <p:sldId id="380" r:id="rId77"/>
    <p:sldId id="394" r:id="rId78"/>
    <p:sldId id="387" r:id="rId79"/>
    <p:sldId id="363" r:id="rId80"/>
    <p:sldId id="392" r:id="rId81"/>
    <p:sldId id="388" r:id="rId82"/>
    <p:sldId id="389" r:id="rId83"/>
    <p:sldId id="390" r:id="rId84"/>
    <p:sldId id="371" r:id="rId85"/>
    <p:sldId id="316" r:id="rId8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53D9-4B38-499B-935C-78F5F3E468B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579E3-0D13-4FB1-8F97-5A727E454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53D9-4B38-499B-935C-78F5F3E468B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579E3-0D13-4FB1-8F97-5A727E454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53D9-4B38-499B-935C-78F5F3E468B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579E3-0D13-4FB1-8F97-5A727E454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53D9-4B38-499B-935C-78F5F3E468B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579E3-0D13-4FB1-8F97-5A727E454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53D9-4B38-499B-935C-78F5F3E468B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579E3-0D13-4FB1-8F97-5A727E454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53D9-4B38-499B-935C-78F5F3E468B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579E3-0D13-4FB1-8F97-5A727E454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53D9-4B38-499B-935C-78F5F3E468B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579E3-0D13-4FB1-8F97-5A727E454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53D9-4B38-499B-935C-78F5F3E468B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579E3-0D13-4FB1-8F97-5A727E454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53D9-4B38-499B-935C-78F5F3E468B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579E3-0D13-4FB1-8F97-5A727E454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53D9-4B38-499B-935C-78F5F3E468B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579E3-0D13-4FB1-8F97-5A727E454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53D9-4B38-499B-935C-78F5F3E468B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579E3-0D13-4FB1-8F97-5A727E454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B53D9-4B38-499B-935C-78F5F3E468B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579E3-0D13-4FB1-8F97-5A727E454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55;&#1083;&#1072;&#1085;%20&#1084;&#1077;&#1088;&#1086;&#1087;&#1088;&#1080;&#1103;&#1090;&#1080;&#1081;%20&#1076;&#1077;&#1082;&#1072;&#1076;&#1099;%20&#1045;&#1053;.docx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55;&#1083;&#1072;&#1085;%20&#1084;&#1077;&#1088;&#1086;&#1087;&#1088;&#1080;&#1103;&#1090;&#1080;&#1081;%20&#1076;&#1077;&#1082;&#1072;&#1076;&#1099;%20&#1045;&#1053;.docx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55;&#1083;&#1072;&#1085;%20&#1084;&#1077;&#1088;&#1086;&#1087;&#1088;&#1080;&#1103;&#1090;&#1080;&#1081;%20&#1076;&#1077;&#1082;&#1072;&#1076;&#1099;%20&#1045;&#1053;.docx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3;&#1072;&#1085;%20&#1084;&#1077;&#1088;&#1086;&#1087;&#1088;&#1080;&#1103;&#1090;&#1080;&#1081;%20&#1076;&#1077;&#1082;&#1072;&#1076;&#1099;%20&#1045;&#1052;&#1053;%202023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5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&#1089;&#1072;&#1081;&#1090;&#1086;&#1073;&#1088;&#1072;&#1079;&#1086;&#1074;&#1072;&#1085;&#1080;&#1103;.&#1088;&#1092;/" TargetMode="Externa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&#1095;&#1080;&#1089;&#1090;&#1086;&#1090;&#1072;%20&#1085;&#1072;%20&#1084;&#1086;&#1077;&#1081;%20&#1091;&#1083;&#1080;&#1094;&#1077;%20&#1085;&#1086;&#1074;&#1072;&#1103;.pptx" TargetMode="External"/><Relationship Id="rId2" Type="http://schemas.openxmlformats.org/officeDocument/2006/relationships/hyperlink" Target="&#1057;&#1087;&#1080;&#1089;&#1086;&#1082;%20&#1091;&#1095;&#1072;&#1089;&#1090;&#1085;&#1080;&#1082;&#1086;&#1074;%20&#1085;&#1072;&#1091;&#1095;&#1085;&#1086;.docx" TargetMode="Externa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png"/><Relationship Id="rId4" Type="http://schemas.openxmlformats.org/officeDocument/2006/relationships/image" Target="../media/image80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3;&#1072;&#1085;%20&#1084;&#1077;&#1088;&#1086;&#1087;&#1088;&#1080;&#1103;&#1090;&#1080;&#1081;%20&#1076;&#1086;&#1089;&#1091;&#1075;&#1086;&#1074;&#1086;&#1081;%20&#1087;&#1083;&#1086;&#1097;&#1072;&#1076;&#1082;&#1080;%20&#1086;&#1082;&#1090;&#1103;&#1073;&#1088;&#1100;%202023%20(1).doc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86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95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eg"/><Relationship Id="rId4" Type="http://schemas.openxmlformats.org/officeDocument/2006/relationships/image" Target="../media/image100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05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110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7.jpeg"/><Relationship Id="rId4" Type="http://schemas.openxmlformats.org/officeDocument/2006/relationships/hyperlink" Target="&#1077;&#1075;&#1086;%20&#1074;&#1077;&#1083;&#1080;&#1095;&#1077;&#1089;&#1090;&#1074;&#1086;%20-%20&#1101;&#1083;&#1077;&#1082;&#1090;&#1088;&#1080;&#1095;&#1077;&#1089;&#1090;&#1074;&#1086;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28.10.&#1060;&#1080;&#1079;&#1080;&#1082;&#1072;" TargetMode="External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9.jpeg"/><Relationship Id="rId4" Type="http://schemas.openxmlformats.org/officeDocument/2006/relationships/image" Target="../media/image2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2.jpeg"/><Relationship Id="rId4" Type="http://schemas.openxmlformats.org/officeDocument/2006/relationships/image" Target="../media/image2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24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27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6"/>
            <a:ext cx="7772400" cy="252890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внеурочной деятельности естественно – научной направленности на базе Центра «Точка роста»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3789040"/>
            <a:ext cx="6592816" cy="108012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«Беломорская СОШ №1»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987" y="4509120"/>
            <a:ext cx="3164490" cy="1898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деятельности:</a:t>
            </a:r>
            <a:b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опыты по разным разделам физики. Наблюдения за явлениями природы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видеороликов.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Занимательные экскурсии в область истории физики. Игры, викторины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физики в практической жизни. Мини-исследования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творческие работы (сочинения, кроссворд,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презентация, ребус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6836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500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24" y="167066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24" y="1244245"/>
            <a:ext cx="2714644" cy="5584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186601"/>
            <a:ext cx="2917040" cy="6000768"/>
          </a:xfrm>
          <a:prstGeom prst="rect">
            <a:avLst/>
          </a:prstGeom>
        </p:spPr>
      </p:pic>
      <p:pic>
        <p:nvPicPr>
          <p:cNvPr id="5" name="Рисунок 4" descr="C:\Users\User\Desktop\Внеурочка физика\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344" y="2234208"/>
            <a:ext cx="3183682" cy="398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915816" y="589007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Конструируем лавовую лампу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437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 Идеальный вес: 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как рассчитать индекс массы тела (ИМТ)?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7464" y="1785918"/>
            <a:ext cx="8229600" cy="634047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Индекс массы тела можно вычислить по формуле: </a:t>
            </a:r>
          </a:p>
          <a:p>
            <a:pPr>
              <a:buNone/>
            </a:pPr>
            <a:r>
              <a:rPr lang="ru-RU" sz="2800" b="1" dirty="0" smtClean="0"/>
              <a:t>    </a:t>
            </a:r>
            <a:r>
              <a:rPr lang="ru-RU" sz="900" b="1" dirty="0" smtClean="0"/>
              <a:t>                </a:t>
            </a:r>
          </a:p>
          <a:p>
            <a:pPr>
              <a:buNone/>
            </a:pPr>
            <a:r>
              <a:rPr lang="ru-RU" sz="2800" b="1" dirty="0" smtClean="0"/>
              <a:t>           </a:t>
            </a:r>
          </a:p>
          <a:p>
            <a:pPr>
              <a:buNone/>
            </a:pPr>
            <a:endParaRPr lang="ru-RU" sz="2800" dirty="0" smtClean="0"/>
          </a:p>
          <a:p>
            <a:r>
              <a:rPr lang="ru-RU" sz="2800" dirty="0" smtClean="0"/>
              <a:t>Например, масса человека - 85 кг, рост =164см. Следовательно ИМТ в этом случае равен: </a:t>
            </a:r>
          </a:p>
          <a:p>
            <a:pPr>
              <a:buNone/>
            </a:pPr>
            <a:r>
              <a:rPr lang="ru-RU" sz="2800" dirty="0" smtClean="0"/>
              <a:t>                       </a:t>
            </a:r>
          </a:p>
          <a:p>
            <a:pPr>
              <a:buNone/>
            </a:pPr>
            <a:r>
              <a:rPr lang="ru-RU" sz="2800" dirty="0" smtClean="0"/>
              <a:t>                      ИМТ =</a:t>
            </a:r>
          </a:p>
          <a:p>
            <a:endParaRPr lang="ru-RU" sz="2800" dirty="0"/>
          </a:p>
        </p:txBody>
      </p:sp>
      <p:sp>
        <p:nvSpPr>
          <p:cNvPr id="4" name="Line 17"/>
          <p:cNvSpPr>
            <a:spLocks noChangeShapeType="1"/>
          </p:cNvSpPr>
          <p:nvPr/>
        </p:nvSpPr>
        <p:spPr bwMode="auto">
          <a:xfrm>
            <a:off x="857224" y="1643050"/>
            <a:ext cx="7200900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7000900"/>
          </a:xfrm>
          <a:prstGeom prst="rect">
            <a:avLst/>
          </a:prstGeom>
          <a:noFill/>
          <a:ln w="1936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5286388"/>
            <a:ext cx="2856264" cy="942977"/>
          </a:xfrm>
          <a:prstGeom prst="rect">
            <a:avLst/>
          </a:prstGeom>
          <a:noFill/>
        </p:spPr>
      </p:pic>
      <p:pic>
        <p:nvPicPr>
          <p:cNvPr id="11" name="Picture 2" descr="Индекс массы тела - самая правильная методика расчет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348880"/>
            <a:ext cx="2002587" cy="149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272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Индекс массы тела; формула, норма, калькулятор онлайн.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18" y="32079"/>
            <a:ext cx="9021691" cy="682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025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6836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деятельности:</a:t>
            </a:r>
            <a:b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Работаем с текстом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Смотрим видеоролики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игры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тетрадь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работы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437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Научно-практические конференции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1556792"/>
            <a:ext cx="5760640" cy="4857682"/>
          </a:xfrm>
        </p:spPr>
      </p:pic>
    </p:spTree>
    <p:extLst>
      <p:ext uri="{BB962C8B-B14F-4D97-AF65-F5344CB8AC3E}">
        <p14:creationId xmlns:p14="http://schemas.microsoft.com/office/powerpoint/2010/main" xmlns="" val="1734553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260648"/>
            <a:ext cx="8507288" cy="532859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2022-2023 </a:t>
            </a:r>
            <a:r>
              <a:rPr lang="ru-RU" sz="3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</a:t>
            </a: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год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Дню российской </a:t>
            </a: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науки</a:t>
            </a:r>
            <a:b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10-я научно-практическая </a:t>
            </a:r>
            <a:r>
              <a:rPr lang="ru-RU" sz="3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конференция </a:t>
            </a: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</a:t>
            </a: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учёные России </a:t>
            </a:r>
            <a:r>
              <a:rPr lang="ru-RU" sz="3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лауреаты Премии </a:t>
            </a: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Президента Российской </a:t>
            </a:r>
            <a:r>
              <a:rPr lang="ru-RU" sz="3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в области науки и инноваций».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0527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245590" y="1414044"/>
            <a:ext cx="4221088" cy="31658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8323" y="2996952"/>
            <a:ext cx="4732988" cy="35497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9916" y="78242"/>
            <a:ext cx="5091395" cy="381854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9453" y="5107496"/>
            <a:ext cx="37124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Научно-практическая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конференция </a:t>
            </a:r>
            <a:b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«Молодые учёные России – лауреаты Премии 	Президента Российской Федерации в области науки и инноваций».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9629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268760"/>
            <a:ext cx="9036496" cy="5589240"/>
          </a:xfrm>
        </p:spPr>
        <p:txBody>
          <a:bodyPr>
            <a:normAutofit fontScale="77500" lnSpcReduction="20000"/>
          </a:bodyPr>
          <a:lstStyle/>
          <a:p>
            <a:pPr lvl="0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Устинова В -  доклад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 лауреате президентской премии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Прошкиной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Екатерине, кандидате биологических наук, научном сотруднике Института биологии Коми научного центра Уральского отделения РАН. Премия присуждена за вклад в развитие генетики продолжительности жизни и старения (руководитель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Набока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Н.С.).</a:t>
            </a:r>
          </a:p>
          <a:p>
            <a:pPr lvl="0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Антонова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Куревина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доклад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Вячеславе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Дячук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 открытие новых механизмов развития нервных систем беспозвоночных и позвоночных животных. Область научных интересов молодого учёного: биология развития, эмбриология,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нейробиология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клеточная биология, цитология, гистология (руководитель Шевелева И.А.)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38002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150584"/>
            <a:ext cx="8820472" cy="5590784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Сорокин Р - доклад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лауреатах премии президента РФ в области науки и инноваций для молодых ученых за 2020 г - Евгения Долгова, Екатерина Поттер и Анастасия Проскурина: новинки для борьбы с раком разработали кандидаты биологических наук из Института цитологии и генетики СО РАН (руководитель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Набока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Н.С.)</a:t>
            </a:r>
          </a:p>
          <a:p>
            <a:pPr lvl="0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Леопа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 заведующем лабораторией лазерной биомедицины ФНИЦ «Кристаллография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фотоника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РАН Евгении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Хайдукове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которому присуждена премия за фундаментальные исследования антистоксовых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нанокристаллов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создание передовых технологий на их платформе (руководитель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Набока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Н.С.)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6836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38236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7504" y="1340768"/>
            <a:ext cx="8712968" cy="47853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образования естественно-научной и технологической направленностей «Точка роста» на базе МОУ "Беломорская СОШ №1" создан в 2021 году в рамках федерального проекта «Современная школа» национального проекта «Образование».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7133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268760"/>
            <a:ext cx="9144000" cy="547260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Исакова 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доклад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 доцентах Санкт-Петербургского университета Кирилле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Антонец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Антоен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Нижникове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награды удостоились за открытие амилоидных белков у растений и симбиотических бактерий (руководитель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Набока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Гороховик Д – доклад 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Ширмановой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Марине Вадимовне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учёный Приволжского исследовательского медицинского университета Минздрава России, лауреат премии 2019 года за достижения в изучении онкологических процессов методами флуоресцентного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биоимиджинга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 К, представил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труды Тихонова Виталия Витальевича (ФГБУН Институт российской истории РАН) - он удостоен премии за серию публикаций по истории отечественной науки 20 века. </a:t>
            </a: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4907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439" y="404664"/>
            <a:ext cx="4484330" cy="33643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3451505"/>
            <a:ext cx="4534199" cy="34017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5208" y="135944"/>
            <a:ext cx="4441288" cy="33320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3929066"/>
            <a:ext cx="35346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2023-2024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Научно-практическая 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конференция </a:t>
            </a:r>
            <a:b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Российские «Кулибины»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1631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000108"/>
            <a:ext cx="88569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Понятов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, изобретение видеомагнитофона – </a:t>
            </a:r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Неугодова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А, ученица 9В класса</a:t>
            </a:r>
          </a:p>
          <a:p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Григорий Петров, изобретатель стирального порошка -  </a:t>
            </a:r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Бурко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Д, ученица 9Б класса</a:t>
            </a:r>
          </a:p>
          <a:p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Федор Блинов, изобретатель гусеничного трактора -  </a:t>
            </a:r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Горын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М, ученик 9В класса</a:t>
            </a:r>
          </a:p>
          <a:p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Владимир Зворыкин, изобретатель телевизора – Коваленко А, ученик 9А класса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5"/>
            <a:ext cx="820891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40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Мероприятия в рамках тематических декад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7644" y="1912770"/>
            <a:ext cx="6408712" cy="473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23710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	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Декада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естественных наук 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08386"/>
            <a:ext cx="8784976" cy="53889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2022-2023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Игра-путешествие «В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Мире Естествознания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Своя игра «Мир вокруг нас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классный час по теме «Удивительный мир научных открытий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«Чей портрет»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Биологический диктант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мини-газет «Химики шутят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занятие внеурочной деятельности «Химия в быту»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0100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	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Декада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естественных наук 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00108"/>
            <a:ext cx="8784976" cy="55972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2023-2024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Игра «Мир взаимодействий» 6б класс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Географический диктант, 8-9 классы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Викторина «Угадай науку», 7 классы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Своя игра «Наука вокруг нас» 7а класс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Своя игра по химии, 11 классы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Интеллектуальная игра «Грамотным быть модно» 4 классы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Научно-практическая конференция к Дню российской науки «Наука для жизни» 9 классы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0100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	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Декада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естественных наук 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00108"/>
            <a:ext cx="8784976" cy="55972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2023-2024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Интеллектуальная игра по естествознанию «Слабое звено», 9 классы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Оформление информационного стенда к 190 лет со дня рождения Менделеева Д. И., заочная викторина.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Единый классный час по теме «М.В. Ломоносов – гений российской науки» (1-6 классы)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Конкурс «Чей портрет?» (физика, химия)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Урок цифры «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Кибербезопасность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будущего» 4б, 7а,8б классы</a:t>
            </a:r>
          </a:p>
          <a:p>
            <a:pPr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0100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15348" y="84604"/>
            <a:ext cx="5348473" cy="35604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475" y="3429000"/>
            <a:ext cx="4463829" cy="31875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6916" y="3645024"/>
            <a:ext cx="4427984" cy="29476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475" y="1556792"/>
            <a:ext cx="39114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Игра-путешествие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Мире Естествознания»</a:t>
            </a:r>
          </a:p>
        </p:txBody>
      </p:sp>
    </p:spTree>
    <p:extLst>
      <p:ext uri="{BB962C8B-B14F-4D97-AF65-F5344CB8AC3E}">
        <p14:creationId xmlns:p14="http://schemas.microsoft.com/office/powerpoint/2010/main" xmlns="" val="76694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2214554"/>
            <a:ext cx="3386130" cy="2539894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0188" y="357166"/>
            <a:ext cx="4214283" cy="31030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785794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по теме «Удивительный мир научных открытий»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357826"/>
            <a:ext cx="3993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«Чей портрет»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357562"/>
            <a:ext cx="4424357" cy="3274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4705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857356" y="274638"/>
            <a:ext cx="6929486" cy="86834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Декада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естественно-математических наук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214422"/>
            <a:ext cx="8964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Путешествие по страницам книг в мир естествознания.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0201" y="2132856"/>
            <a:ext cx="5472608" cy="410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182" y="2159108"/>
            <a:ext cx="2679762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437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2201" y="116632"/>
            <a:ext cx="4694188" cy="3122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6632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226827"/>
            <a:ext cx="4593942" cy="363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556551" y="334644"/>
            <a:ext cx="3561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физики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35721" y="3573016"/>
            <a:ext cx="2988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биологии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500174"/>
            <a:ext cx="2601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химии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643182"/>
            <a:ext cx="4936609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0"/>
            <a:ext cx="9304338" cy="43386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– День космонавтики на базе Центра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«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Точка роста»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4634" y="1052737"/>
            <a:ext cx="4697953" cy="32859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0" y="662563"/>
            <a:ext cx="4764409" cy="34215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4634" y="3388957"/>
            <a:ext cx="4038464" cy="29585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877" y="3575997"/>
            <a:ext cx="3690551" cy="27715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632" y="6347557"/>
            <a:ext cx="7002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«История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освоения космоса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410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0"/>
            <a:ext cx="9304338" cy="43386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– День космонавтики на базе Центра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«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Точка роста»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08036" y="5234792"/>
            <a:ext cx="47963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урок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покорители космоса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680679"/>
            <a:ext cx="4610892" cy="34593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1810" y="1301222"/>
            <a:ext cx="4955829" cy="37180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93" y="3622495"/>
            <a:ext cx="4298045" cy="322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993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571612"/>
            <a:ext cx="5904749" cy="34722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0" y="1988840"/>
            <a:ext cx="2436811" cy="432048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95736" y="0"/>
            <a:ext cx="63367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Марафон 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«Космический старт 2024»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спортивный этап </a:t>
            </a:r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697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187" y="188640"/>
            <a:ext cx="3105150" cy="5505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208709"/>
            <a:ext cx="3105150" cy="55054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9751" y="1349443"/>
            <a:ext cx="2461979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395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news-service.uralschool.ru/upload/org9051/t171404/images/big/dtO8bF6M8hOUOkqYBhoW17140497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214290"/>
            <a:ext cx="6286544" cy="305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57158" y="4000504"/>
            <a:ext cx="37862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Марафон «Космический старт 2024»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Интеллектуальный этап </a:t>
            </a:r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s://news-service.uralschool.ru/upload/org9051/t171372/images/big/Rj4CPBLm9r0nRkUHNFTd17137238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4" y="3429000"/>
            <a:ext cx="4071934" cy="305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261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news-service.uralschool.ru/upload/org9051/t171404/images/big/lXXNwrdBTRvHoDVdVfu617140497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1714488"/>
            <a:ext cx="5500726" cy="287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news-service.uralschool.ru/upload/org9051/t171404/images/big/oefgNyakoX3PTWwwqoZr17140497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22" y="927980"/>
            <a:ext cx="2752546" cy="557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571604" y="285728"/>
            <a:ext cx="55007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Марафон 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«Космический старт 2024»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Инженерный этап </a:t>
            </a:r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28596" y="4857760"/>
            <a:ext cx="50006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Изобретения: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Космический корабль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Сурдокамера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Катапульта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180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0"/>
            <a:ext cx="3333750" cy="6858000"/>
          </a:xfrm>
          <a:prstGeom prst="rect">
            <a:avLst/>
          </a:prstGeom>
        </p:spPr>
      </p:pic>
      <p:pic>
        <p:nvPicPr>
          <p:cNvPr id="2050" name="Picture 2" descr="https://news-service.uralschool.ru/upload/org9051/t171404/images/big/T0NRTIFW5sRYULACw7xU17140497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8348"/>
            <a:ext cx="3452652" cy="710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news-service.uralschool.ru/upload/org9051/t171404/images/big/p9ott5vcBjSl7oKZbudD17140497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2164" y="2204864"/>
            <a:ext cx="2507547" cy="515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7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72" y="1571612"/>
            <a:ext cx="7962900" cy="4648200"/>
          </a:xfrm>
          <a:prstGeom prst="rect">
            <a:avLst/>
          </a:prstGeom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928794" y="285728"/>
            <a:ext cx="692948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Выставки "Вклад ученых в дело Великой Победы" в кабинетах физики и химии.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9364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476672"/>
            <a:ext cx="77768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Краткосрочные программы в каникулярное время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2132856"/>
            <a:ext cx="6768752" cy="421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09336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1" y="1056412"/>
            <a:ext cx="4608513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15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32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Участие во всероссийских акциях: проведение единых уроков естественно-научной направленности, профориентация</a:t>
            </a:r>
            <a:endParaRPr lang="ru-RU" sz="3200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4906" y="27143"/>
            <a:ext cx="4079094" cy="30215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3284984"/>
            <a:ext cx="4032448" cy="340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0864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	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Цель деятельности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Центра «Точка роста»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овершенствование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повышения качества образования, расширения возможностей обучающихся в освоении учебных предметов естественно-научной и технологической направленностей, программ дополнительного образования естественно-научной и технической направленностей, а также для практической отработки учебного материала по учебным предметам «Физика», «Химия», «Биология».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194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2059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1294" y="260648"/>
            <a:ext cx="8749480" cy="631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Реализация мероприятий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профориентации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работы досуговой площадки проведена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профориентационная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игра «Я в мире профессий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Профориентационный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Института лесных, горных и строительных наук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ПетрГУ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«Кто такой инженер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?», 11 класс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Онлайн-встреча со студентами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ПетрГУ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Профессия «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Кинолог», 7б класс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411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0"/>
            <a:ext cx="67151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Профориентация. Знакомство с профессией связиста. Экскурсия на предприятие была организована в рамках Всероссийской акции «Неделя без турникетов».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857364"/>
            <a:ext cx="6690158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548680"/>
            <a:ext cx="6098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«В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гостях у северных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оленей»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" y="1484784"/>
            <a:ext cx="5077790" cy="3824698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1988840"/>
            <a:ext cx="3578374" cy="475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173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20873" y="522223"/>
            <a:ext cx="45771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Увлекательное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путешествие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Колежму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268760"/>
            <a:ext cx="4225337" cy="56337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1830" y="2634602"/>
            <a:ext cx="4242577" cy="3182979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7406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0100" y="1142984"/>
            <a:ext cx="7306800" cy="548190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71604" y="0"/>
            <a:ext cx="7186634" cy="1071546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на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Выгостровскую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ГЭС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5397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195736" y="332656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ГАПОУ РК «Петрозаводский базовый медицинский колледж»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562151"/>
            <a:ext cx="2548792" cy="52441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6638" y="1463024"/>
            <a:ext cx="2588099" cy="53250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7998" y="1510443"/>
            <a:ext cx="2573924" cy="529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437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071678"/>
            <a:ext cx="8429684" cy="452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000232" y="357166"/>
            <a:ext cx="67866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Всероссийский молодежный </a:t>
            </a:r>
            <a:r>
              <a:rPr kumimoji="0" lang="ru-RU" sz="2400" b="0" i="0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флешмоб</a:t>
            </a: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ru-RU" sz="2400" b="0" i="0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Голубая</a:t>
            </a: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лента 2023"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606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01026"/>
            <a:ext cx="7165460" cy="159978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Участие в региональном (открытом) проекте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	«Эко-техно».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29" y="1988840"/>
            <a:ext cx="4491263" cy="3369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76056" y="1988840"/>
            <a:ext cx="37444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>Участие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тематическом занятии «Царь Берендей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посвящённом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Международному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Дню леса и 90-летию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выдающегося учёного, педагога Республики Карелия 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К.А.Андреева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Его имя сейчас носит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Экостанция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г.Петрозаводске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29" y="101026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2000232" y="214290"/>
            <a:ext cx="4500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Юные исследователи, 3б класс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Интересное вещество - мел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142984"/>
            <a:ext cx="3790941" cy="2844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143380"/>
            <a:ext cx="3357586" cy="2519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714488"/>
            <a:ext cx="457052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4810" y="1500174"/>
            <a:ext cx="478634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</a:rPr>
              <a:t>Участниками </a:t>
            </a:r>
            <a:r>
              <a:rPr lang="ru-RU" sz="2400" dirty="0">
                <a:latin typeface="Times New Roman" panose="02020603050405020304" pitchFamily="18" charset="0"/>
              </a:rPr>
              <a:t>Конкурса в 2024 году стали 1706 школьников из десяти регионов Российской Федерации. </a:t>
            </a:r>
            <a:endParaRPr lang="ru-RU" sz="2400" dirty="0" smtClean="0">
              <a:latin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</a:rPr>
              <a:t>Победителем </a:t>
            </a:r>
            <a:r>
              <a:rPr lang="ru-RU" sz="2400" dirty="0">
                <a:latin typeface="Times New Roman" panose="02020603050405020304" pitchFamily="18" charset="0"/>
              </a:rPr>
              <a:t>в Беломорском районе стал Щипков </a:t>
            </a:r>
            <a:r>
              <a:rPr lang="ru-RU" sz="2400" dirty="0" smtClean="0">
                <a:latin typeface="Times New Roman" panose="02020603050405020304" pitchFamily="18" charset="0"/>
              </a:rPr>
              <a:t>А, в республике  </a:t>
            </a:r>
            <a:r>
              <a:rPr lang="ru-RU" sz="2400" dirty="0">
                <a:latin typeface="Times New Roman" panose="02020603050405020304" pitchFamily="18" charset="0"/>
              </a:rPr>
              <a:t>4 место, а на федеральном уровне – 5 место. </a:t>
            </a:r>
            <a:endParaRPr lang="ru-RU" sz="2400" dirty="0" smtClean="0">
              <a:latin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</a:rPr>
              <a:t>2 </a:t>
            </a:r>
            <a:r>
              <a:rPr lang="ru-RU" sz="2400" dirty="0">
                <a:latin typeface="Times New Roman" panose="02020603050405020304" pitchFamily="18" charset="0"/>
              </a:rPr>
              <a:t>место в школе и районе у </a:t>
            </a:r>
            <a:r>
              <a:rPr lang="ru-RU" sz="2400" dirty="0" err="1">
                <a:latin typeface="Times New Roman" panose="02020603050405020304" pitchFamily="18" charset="0"/>
              </a:rPr>
              <a:t>Затримайлова</a:t>
            </a:r>
            <a:r>
              <a:rPr lang="ru-RU" sz="2400" dirty="0">
                <a:latin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</a:rPr>
              <a:t>Д </a:t>
            </a:r>
            <a:r>
              <a:rPr lang="ru-RU" sz="2400" dirty="0">
                <a:latin typeface="Times New Roman" panose="02020603050405020304" pitchFamily="18" charset="0"/>
              </a:rPr>
              <a:t>(в РК 15</a:t>
            </a:r>
            <a:r>
              <a:rPr lang="ru-RU" sz="2400" dirty="0" smtClean="0">
                <a:latin typeface="Times New Roman" panose="02020603050405020304" pitchFamily="18" charset="0"/>
              </a:rPr>
              <a:t>),</a:t>
            </a:r>
          </a:p>
          <a:p>
            <a:r>
              <a:rPr lang="ru-RU" sz="2400" dirty="0" smtClean="0">
                <a:latin typeface="Times New Roman" panose="02020603050405020304" pitchFamily="18" charset="0"/>
              </a:rPr>
              <a:t>3 </a:t>
            </a:r>
            <a:r>
              <a:rPr lang="ru-RU" sz="2400" dirty="0">
                <a:latin typeface="Times New Roman" panose="02020603050405020304" pitchFamily="18" charset="0"/>
              </a:rPr>
              <a:t>место в школе и районе у </a:t>
            </a:r>
            <a:r>
              <a:rPr lang="ru-RU" sz="2400" dirty="0" err="1">
                <a:latin typeface="Times New Roman" panose="02020603050405020304" pitchFamily="18" charset="0"/>
              </a:rPr>
              <a:t>Авдохина</a:t>
            </a:r>
            <a:r>
              <a:rPr lang="ru-RU" sz="2400" dirty="0">
                <a:latin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</a:rPr>
              <a:t>Д </a:t>
            </a:r>
            <a:r>
              <a:rPr lang="ru-RU" sz="2400" dirty="0" err="1">
                <a:latin typeface="Times New Roman" panose="02020603050405020304" pitchFamily="18" charset="0"/>
              </a:rPr>
              <a:t>Голубкова</a:t>
            </a:r>
            <a:r>
              <a:rPr lang="ru-RU" sz="2400" dirty="0">
                <a:latin typeface="Times New Roman" panose="02020603050405020304" pitchFamily="18" charset="0"/>
              </a:rPr>
              <a:t> С</a:t>
            </a:r>
            <a:r>
              <a:rPr lang="ru-RU" sz="2400" dirty="0" smtClean="0">
                <a:latin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</a:rPr>
              <a:t>(в РК 17). </a:t>
            </a:r>
            <a:endParaRPr lang="ru-RU" sz="2400" b="0" i="0" dirty="0">
              <a:effectLst/>
              <a:latin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628800"/>
            <a:ext cx="3856331" cy="3514712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 idx="4294967295"/>
          </p:nvPr>
        </p:nvSpPr>
        <p:spPr>
          <a:xfrm>
            <a:off x="1643042" y="0"/>
            <a:ext cx="7143800" cy="1357298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Межрегиональный конкурс по экологии леса и охране природы «Берендей»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4052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7504" y="188640"/>
            <a:ext cx="9036496" cy="648072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Центр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«Точка роста» является частью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образовательной среды школы,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которой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учебных предметов из предметных областей «Естественно-научные предметы», «Естественные науки», «Обществознание и естествознание»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для поддержки изучения предметов естественно-научной и технологической направленностей;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детей по программам естественно-научной и технической направленностей;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внеклассных мероприятий для обучающихся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кольные научно-практические конференции;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роектно-исследовательская деятельность;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Профориентация;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мероприятий, в том числе в дистанционном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формате, в том числе 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участием обучающихся из других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783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78188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928926" y="357167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Акция "Покормите птиц зимой!",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https://news-service.uralschool.ru/upload/org9051/t167506/images/big/fVBYN1Yn76nDlFMd1DKK167506917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news-service.uralschool.ru/upload/org9051/t167506/images/big/fVBYN1Yn76nDlFMd1DKK167506917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142984"/>
            <a:ext cx="3143272" cy="5573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857233"/>
            <a:ext cx="4429156" cy="332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4000504"/>
            <a:ext cx="1935180" cy="265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26455" y="4000504"/>
            <a:ext cx="2019682" cy="2682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428860" y="0"/>
            <a:ext cx="64294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Урок Цифры «Технологии, которые предсказывают погоду»</a:t>
            </a:r>
          </a:p>
        </p:txBody>
      </p:sp>
      <p:sp>
        <p:nvSpPr>
          <p:cNvPr id="6" name="AutoShape 2" descr="https://news-service.uralschool.ru/upload/org9051/t167506/images/big/fVBYN1Yn76nDlFMd1DKK167506917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news-service.uralschool.ru/upload/org9051/t167506/images/big/fVBYN1Yn76nDlFMd1DKK167506917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428736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214422"/>
            <a:ext cx="3662374" cy="488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314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260648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модели наставничества «учитель-ученик» </a:t>
            </a:r>
            <a:endParaRPr lang="ru-RU" sz="3600" dirty="0">
              <a:solidFill>
                <a:schemeClr val="tx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9180" y="1974668"/>
            <a:ext cx="4608512" cy="4883332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26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452730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357158" y="357166"/>
            <a:ext cx="857256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модели наставничества «учитель-ученик» в рамках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работы с одаренными детьми: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-подготовка к предметным олимпиадам по физике, биологии и экологии, подготовка индивидуальных проектов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Муниципальный этап Всероссийской олимпиады школьников 2023-2024: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биология – 13 человек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физика – 3 человека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экология –6 человек (Полозова Ю. 10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1 место, Ершов Д 9а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1 место)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Региональный этап Всероссийской олимпиады школьников: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экология – 5 человек (Полозова Ю. 10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призер,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Таныгин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М. 9б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призер, Прохорова О. 9б - призер)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95536" y="1196752"/>
            <a:ext cx="8568952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биология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человек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физика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человека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экология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человек 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Чмак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 7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–победитель,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Полозова Ю. 9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(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Драль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 – победитель, Щипков А,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Авдохин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 – призеры)</a:t>
            </a: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этап: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экология – 4 человека (Полозова Ю. 9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призер)</a:t>
            </a:r>
          </a:p>
          <a:p>
            <a:endParaRPr lang="ru-RU" dirty="0"/>
          </a:p>
          <a:p>
            <a:endParaRPr lang="ru-RU" sz="32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227263" y="115888"/>
            <a:ext cx="6916737" cy="936625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b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</a:t>
            </a:r>
            <a:r>
              <a:rPr lang="ru-RU" sz="4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олимпиада </a:t>
            </a:r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2022-2023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762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395536" y="191985"/>
            <a:ext cx="8424936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модели наставничества «учитель-ученик» в рамках проектной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деятельности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Шевелева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И.А.</a:t>
            </a:r>
          </a:p>
          <a:p>
            <a:pPr marL="457200" lvl="0" indent="-4572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Прохорова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О. - «Шумовое загрязнение в школе»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Таныгин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М. - «Экологическая маркировка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товара»</a:t>
            </a:r>
          </a:p>
          <a:p>
            <a:pPr marL="457200" lvl="0" indent="-4572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Полозова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Ю.  - «Определение загрязнения атмосферного воздуха методом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лихеноиндикации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г. Беломорск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2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модели </a:t>
            </a:r>
            <a:r>
              <a:rPr lang="ru-RU" sz="2400" dirty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file"/>
              </a:rPr>
              <a:t>наставничества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file"/>
              </a:rPr>
              <a:t>«родитель-учитель-ученик</a:t>
            </a:r>
            <a:r>
              <a:rPr lang="ru-RU" sz="2400" dirty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file"/>
              </a:rPr>
              <a:t>» </a:t>
            </a:r>
            <a:r>
              <a:rPr lang="ru-RU" sz="2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проектной деятельности: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Ульянова Н.В.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Ковалева Д.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Чистота на моей улице. Что я могу сделать с мусором? </a:t>
            </a:r>
          </a:p>
          <a:p>
            <a:pPr marL="457200" indent="-457200"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32" y="53376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42" y="1315050"/>
            <a:ext cx="3456384" cy="34563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07904" y="1151087"/>
            <a:ext cx="5436096" cy="631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Кожевников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 чистая сумка как способ борьбы с загрязнением окружающей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среды»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Мошкарева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напитка кока-кола на организм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Устинова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мобильного телефона на организм человека»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Федоров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Метеопатия и метеозависимость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сна на здоровье и работоспособность человека»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Таранов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Анодирование алюминия с последующей окраской»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101793" y="217637"/>
            <a:ext cx="8964488" cy="93345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Наставничество: индивидуальный проект</a:t>
            </a:r>
            <a:endParaRPr lang="ru-RU" sz="3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7542" y="5085184"/>
            <a:ext cx="32923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Поздышев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Очистка сточных вод»</a:t>
            </a:r>
          </a:p>
        </p:txBody>
      </p:sp>
    </p:spTree>
    <p:extLst>
      <p:ext uri="{BB962C8B-B14F-4D97-AF65-F5344CB8AC3E}">
        <p14:creationId xmlns:p14="http://schemas.microsoft.com/office/powerpoint/2010/main" xmlns="" val="264788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6892139" y="3826306"/>
            <a:ext cx="368149" cy="136485"/>
          </a:xfrm>
          <a:prstGeom prst="rect">
            <a:avLst/>
          </a:prstGeom>
        </p:spPr>
        <p:txBody>
          <a:bodyPr vert="horz" wrap="square" lIns="0" tIns="11403" rIns="0" bIns="0" rtlCol="0">
            <a:spAutoFit/>
          </a:bodyPr>
          <a:lstStyle/>
          <a:p>
            <a:pPr marL="10860">
              <a:spcBef>
                <a:spcPts val="90"/>
              </a:spcBef>
            </a:pPr>
            <a:r>
              <a:rPr sz="812" dirty="0">
                <a:solidFill>
                  <a:srgbClr val="231F20"/>
                </a:solidFill>
                <a:latin typeface="Arial"/>
                <a:cs typeface="Arial"/>
              </a:rPr>
              <a:t>ль</a:t>
            </a:r>
            <a:r>
              <a:rPr sz="812" spc="-4" dirty="0">
                <a:solidFill>
                  <a:srgbClr val="231F20"/>
                </a:solidFill>
                <a:latin typeface="Arial"/>
                <a:cs typeface="Arial"/>
              </a:rPr>
              <a:t>иной</a:t>
            </a:r>
            <a:endParaRPr sz="812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44249" y="3727911"/>
            <a:ext cx="1390605" cy="8704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33"/>
              </a:lnSpc>
            </a:pPr>
            <a:r>
              <a:rPr sz="556" spc="4" dirty="0">
                <a:solidFill>
                  <a:srgbClr val="231F20"/>
                </a:solidFill>
                <a:latin typeface="Arial"/>
                <a:cs typeface="Arial"/>
              </a:rPr>
              <a:t>Вручается</a:t>
            </a:r>
            <a:endParaRPr sz="556">
              <a:latin typeface="Arial"/>
              <a:cs typeface="Arial"/>
            </a:endParaRPr>
          </a:p>
          <a:p>
            <a:pPr>
              <a:spcBef>
                <a:spcPts val="235"/>
              </a:spcBef>
            </a:pPr>
            <a:r>
              <a:rPr sz="812" dirty="0">
                <a:solidFill>
                  <a:srgbClr val="231F20"/>
                </a:solidFill>
                <a:latin typeface="Arial"/>
                <a:cs typeface="Arial"/>
              </a:rPr>
              <a:t>Виктории</a:t>
            </a:r>
            <a:r>
              <a:rPr sz="812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12" dirty="0">
                <a:solidFill>
                  <a:srgbClr val="231F20"/>
                </a:solidFill>
                <a:latin typeface="Arial"/>
                <a:cs typeface="Arial"/>
              </a:rPr>
              <a:t>Александровне</a:t>
            </a:r>
            <a:r>
              <a:rPr sz="812" spc="188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12" spc="4" dirty="0">
                <a:solidFill>
                  <a:srgbClr val="231F20"/>
                </a:solidFill>
                <a:latin typeface="Arial"/>
                <a:cs typeface="Arial"/>
              </a:rPr>
              <a:t>И</a:t>
            </a:r>
            <a:endParaRPr sz="812">
              <a:latin typeface="Arial"/>
              <a:cs typeface="Arial"/>
            </a:endParaRPr>
          </a:p>
          <a:p>
            <a:pPr marL="5430">
              <a:spcBef>
                <a:spcPts val="500"/>
              </a:spcBef>
            </a:pP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поясняющий</a:t>
            </a:r>
            <a:r>
              <a:rPr sz="470" spc="-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текст</a:t>
            </a:r>
            <a:endParaRPr sz="47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513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513">
              <a:latin typeface="Arial"/>
              <a:cs typeface="Arial"/>
            </a:endParaRPr>
          </a:p>
          <a:p>
            <a:pPr>
              <a:spcBef>
                <a:spcPts val="34"/>
              </a:spcBef>
            </a:pPr>
            <a:endParaRPr sz="385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Директор</a:t>
            </a:r>
            <a:r>
              <a:rPr sz="47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центра</a:t>
            </a:r>
            <a:r>
              <a:rPr sz="470" spc="-13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4" dirty="0">
                <a:solidFill>
                  <a:srgbClr val="231F20"/>
                </a:solidFill>
                <a:latin typeface="Arial"/>
                <a:cs typeface="Arial"/>
              </a:rPr>
              <a:t>«Точка</a:t>
            </a:r>
            <a:r>
              <a:rPr sz="470" spc="-13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роста»</a:t>
            </a:r>
            <a:endParaRPr sz="470">
              <a:latin typeface="Arial"/>
              <a:cs typeface="Arial"/>
            </a:endParaRPr>
          </a:p>
          <a:p>
            <a:pPr>
              <a:spcBef>
                <a:spcPts val="21"/>
              </a:spcBef>
              <a:tabLst>
                <a:tab pos="1348240" algn="l"/>
              </a:tabLst>
            </a:pP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при</a:t>
            </a:r>
            <a:r>
              <a:rPr sz="470" spc="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ГБ</a:t>
            </a:r>
            <a:r>
              <a:rPr sz="470" dirty="0">
                <a:solidFill>
                  <a:srgbClr val="231F20"/>
                </a:solidFill>
                <a:latin typeface="Arial"/>
                <a:cs typeface="Arial"/>
              </a:rPr>
              <a:t>О</a:t>
            </a:r>
            <a:r>
              <a:rPr sz="470" spc="13" dirty="0">
                <a:solidFill>
                  <a:srgbClr val="231F20"/>
                </a:solidFill>
                <a:latin typeface="Arial"/>
                <a:cs typeface="Arial"/>
              </a:rPr>
              <a:t>У</a:t>
            </a:r>
            <a:r>
              <a:rPr sz="470" dirty="0">
                <a:solidFill>
                  <a:srgbClr val="231F20"/>
                </a:solidFill>
                <a:latin typeface="Arial"/>
                <a:cs typeface="Arial"/>
              </a:rPr>
              <a:t> С</a:t>
            </a:r>
            <a:r>
              <a:rPr sz="470" spc="17" dirty="0">
                <a:solidFill>
                  <a:srgbClr val="231F20"/>
                </a:solidFill>
                <a:latin typeface="Arial"/>
                <a:cs typeface="Arial"/>
              </a:rPr>
              <a:t>ОШ</a:t>
            </a:r>
            <a:r>
              <a:rPr sz="470" spc="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21" dirty="0">
                <a:solidFill>
                  <a:srgbClr val="231F20"/>
                </a:solidFill>
                <a:latin typeface="Arial"/>
                <a:cs typeface="Arial"/>
              </a:rPr>
              <a:t>№</a:t>
            </a:r>
            <a:r>
              <a:rPr sz="470" spc="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13" dirty="0">
                <a:solidFill>
                  <a:srgbClr val="231F20"/>
                </a:solidFill>
                <a:latin typeface="Arial"/>
                <a:cs typeface="Arial"/>
              </a:rPr>
              <a:t>….</a:t>
            </a:r>
            <a:r>
              <a:rPr sz="470" dirty="0">
                <a:solidFill>
                  <a:srgbClr val="231F20"/>
                </a:solidFill>
                <a:latin typeface="Arial"/>
                <a:cs typeface="Arial"/>
              </a:rPr>
              <a:t>	</a:t>
            </a:r>
            <a:r>
              <a:rPr sz="470" spc="13" dirty="0">
                <a:solidFill>
                  <a:srgbClr val="231F20"/>
                </a:solidFill>
                <a:latin typeface="Arial"/>
                <a:cs typeface="Arial"/>
              </a:rPr>
              <a:t>В</a:t>
            </a:r>
            <a:endParaRPr sz="47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23750" y="4368667"/>
            <a:ext cx="333398" cy="85487"/>
          </a:xfrm>
          <a:prstGeom prst="rect">
            <a:avLst/>
          </a:prstGeom>
        </p:spPr>
        <p:txBody>
          <a:bodyPr vert="horz" wrap="square" lIns="0" tIns="13032" rIns="0" bIns="0" rtlCol="0">
            <a:spAutoFit/>
          </a:bodyPr>
          <a:lstStyle/>
          <a:p>
            <a:pPr marL="10860">
              <a:spcBef>
                <a:spcPts val="103"/>
              </a:spcBef>
            </a:pP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.И.</a:t>
            </a:r>
            <a:r>
              <a:rPr sz="470" spc="-3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4" dirty="0">
                <a:solidFill>
                  <a:srgbClr val="231F20"/>
                </a:solidFill>
                <a:latin typeface="Arial"/>
                <a:cs typeface="Arial"/>
              </a:rPr>
              <a:t>Иванов</a:t>
            </a:r>
            <a:endParaRPr sz="47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164135" y="3535107"/>
            <a:ext cx="253035" cy="136485"/>
          </a:xfrm>
          <a:prstGeom prst="rect">
            <a:avLst/>
          </a:prstGeom>
        </p:spPr>
        <p:txBody>
          <a:bodyPr vert="horz" wrap="square" lIns="0" tIns="11403" rIns="0" bIns="0" rtlCol="0">
            <a:spAutoFit/>
          </a:bodyPr>
          <a:lstStyle/>
          <a:p>
            <a:pPr marL="10860">
              <a:spcBef>
                <a:spcPts val="90"/>
              </a:spcBef>
            </a:pPr>
            <a:r>
              <a:rPr sz="812" spc="-4" dirty="0">
                <a:solidFill>
                  <a:srgbClr val="231F20"/>
                </a:solidFill>
                <a:latin typeface="Arial"/>
                <a:cs typeface="Arial"/>
              </a:rPr>
              <a:t>иной</a:t>
            </a:r>
            <a:endParaRPr sz="812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01258" y="3436712"/>
            <a:ext cx="1474226" cy="7257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33"/>
              </a:lnSpc>
            </a:pPr>
            <a:r>
              <a:rPr sz="556" spc="4" dirty="0">
                <a:solidFill>
                  <a:srgbClr val="231F20"/>
                </a:solidFill>
                <a:latin typeface="Arial"/>
                <a:cs typeface="Arial"/>
              </a:rPr>
              <a:t>Вручается</a:t>
            </a:r>
            <a:endParaRPr sz="556">
              <a:latin typeface="Arial"/>
              <a:cs typeface="Arial"/>
            </a:endParaRPr>
          </a:p>
          <a:p>
            <a:pPr>
              <a:spcBef>
                <a:spcPts val="235"/>
              </a:spcBef>
            </a:pPr>
            <a:r>
              <a:rPr sz="812" dirty="0">
                <a:solidFill>
                  <a:srgbClr val="231F20"/>
                </a:solidFill>
                <a:latin typeface="Arial"/>
                <a:cs typeface="Arial"/>
              </a:rPr>
              <a:t>Виктории</a:t>
            </a:r>
            <a:r>
              <a:rPr sz="812" spc="-2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12" dirty="0">
                <a:solidFill>
                  <a:srgbClr val="231F20"/>
                </a:solidFill>
                <a:latin typeface="Arial"/>
                <a:cs typeface="Arial"/>
              </a:rPr>
              <a:t>Александровне</a:t>
            </a:r>
            <a:r>
              <a:rPr sz="812" spc="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12" spc="4" dirty="0">
                <a:solidFill>
                  <a:srgbClr val="231F20"/>
                </a:solidFill>
                <a:latin typeface="Arial"/>
                <a:cs typeface="Arial"/>
              </a:rPr>
              <a:t>Иль</a:t>
            </a:r>
            <a:endParaRPr sz="812">
              <a:latin typeface="Arial"/>
              <a:cs typeface="Arial"/>
            </a:endParaRPr>
          </a:p>
          <a:p>
            <a:pPr marL="5430">
              <a:spcBef>
                <a:spcPts val="500"/>
              </a:spcBef>
            </a:pP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поясняющий</a:t>
            </a:r>
            <a:r>
              <a:rPr sz="470" spc="-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текст</a:t>
            </a:r>
            <a:endParaRPr sz="47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513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513">
              <a:latin typeface="Arial"/>
              <a:cs typeface="Arial"/>
            </a:endParaRPr>
          </a:p>
          <a:p>
            <a:pPr>
              <a:spcBef>
                <a:spcPts val="34"/>
              </a:spcBef>
            </a:pPr>
            <a:endParaRPr sz="385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Директор</a:t>
            </a:r>
            <a:r>
              <a:rPr sz="47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4" dirty="0">
                <a:solidFill>
                  <a:srgbClr val="231F20"/>
                </a:solidFill>
                <a:latin typeface="Arial"/>
                <a:cs typeface="Arial"/>
              </a:rPr>
              <a:t>центра</a:t>
            </a:r>
            <a:r>
              <a:rPr sz="470" spc="-9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4" dirty="0">
                <a:solidFill>
                  <a:srgbClr val="231F20"/>
                </a:solidFill>
                <a:latin typeface="Arial"/>
                <a:cs typeface="Arial"/>
              </a:rPr>
              <a:t>«Точка</a:t>
            </a:r>
            <a:r>
              <a:rPr sz="470" spc="-9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роста»</a:t>
            </a:r>
            <a:endParaRPr sz="470">
              <a:latin typeface="Arial"/>
              <a:cs typeface="Arial"/>
            </a:endParaRPr>
          </a:p>
          <a:p>
            <a:pPr>
              <a:spcBef>
                <a:spcPts val="21"/>
              </a:spcBef>
              <a:tabLst>
                <a:tab pos="1348240" algn="l"/>
              </a:tabLst>
            </a:pP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при</a:t>
            </a:r>
            <a:r>
              <a:rPr sz="470" spc="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ГБ</a:t>
            </a:r>
            <a:r>
              <a:rPr sz="470" dirty="0">
                <a:solidFill>
                  <a:srgbClr val="231F20"/>
                </a:solidFill>
                <a:latin typeface="Arial"/>
                <a:cs typeface="Arial"/>
              </a:rPr>
              <a:t>О</a:t>
            </a:r>
            <a:r>
              <a:rPr sz="470" spc="13" dirty="0">
                <a:solidFill>
                  <a:srgbClr val="231F20"/>
                </a:solidFill>
                <a:latin typeface="Arial"/>
                <a:cs typeface="Arial"/>
              </a:rPr>
              <a:t>У</a:t>
            </a:r>
            <a:r>
              <a:rPr sz="470" dirty="0">
                <a:solidFill>
                  <a:srgbClr val="231F20"/>
                </a:solidFill>
                <a:latin typeface="Arial"/>
                <a:cs typeface="Arial"/>
              </a:rPr>
              <a:t> С</a:t>
            </a:r>
            <a:r>
              <a:rPr sz="470" spc="17" dirty="0">
                <a:solidFill>
                  <a:srgbClr val="231F20"/>
                </a:solidFill>
                <a:latin typeface="Arial"/>
                <a:cs typeface="Arial"/>
              </a:rPr>
              <a:t>ОШ</a:t>
            </a:r>
            <a:r>
              <a:rPr sz="470" spc="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21" dirty="0">
                <a:solidFill>
                  <a:srgbClr val="231F20"/>
                </a:solidFill>
                <a:latin typeface="Arial"/>
                <a:cs typeface="Arial"/>
              </a:rPr>
              <a:t>№</a:t>
            </a:r>
            <a:r>
              <a:rPr sz="470" spc="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470" spc="13" dirty="0">
                <a:solidFill>
                  <a:srgbClr val="231F20"/>
                </a:solidFill>
                <a:latin typeface="Arial"/>
                <a:cs typeface="Arial"/>
              </a:rPr>
              <a:t>….</a:t>
            </a:r>
            <a:r>
              <a:rPr sz="470" dirty="0">
                <a:solidFill>
                  <a:srgbClr val="231F20"/>
                </a:solidFill>
                <a:latin typeface="Arial"/>
                <a:cs typeface="Arial"/>
              </a:rPr>
              <a:t>	</a:t>
            </a:r>
            <a:r>
              <a:rPr sz="470" spc="9" dirty="0">
                <a:solidFill>
                  <a:srgbClr val="231F20"/>
                </a:solidFill>
                <a:latin typeface="Arial"/>
                <a:cs typeface="Arial"/>
              </a:rPr>
              <a:t>В.И.</a:t>
            </a:r>
            <a:endParaRPr sz="47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177845" y="4077469"/>
            <a:ext cx="236202" cy="85487"/>
          </a:xfrm>
          <a:prstGeom prst="rect">
            <a:avLst/>
          </a:prstGeom>
        </p:spPr>
        <p:txBody>
          <a:bodyPr vert="horz" wrap="square" lIns="0" tIns="13032" rIns="0" bIns="0" rtlCol="0">
            <a:spAutoFit/>
          </a:bodyPr>
          <a:lstStyle/>
          <a:p>
            <a:pPr marL="10860">
              <a:spcBef>
                <a:spcPts val="103"/>
              </a:spcBef>
            </a:pPr>
            <a:r>
              <a:rPr sz="470" spc="4" dirty="0">
                <a:solidFill>
                  <a:srgbClr val="231F20"/>
                </a:solidFill>
                <a:latin typeface="Arial"/>
                <a:cs typeface="Arial"/>
              </a:rPr>
              <a:t>Иванов</a:t>
            </a:r>
            <a:endParaRPr sz="470">
              <a:latin typeface="Arial"/>
              <a:cs typeface="Arial"/>
            </a:endParaRPr>
          </a:p>
        </p:txBody>
      </p:sp>
      <p:grpSp>
        <p:nvGrpSpPr>
          <p:cNvPr id="2" name="object 25"/>
          <p:cNvGrpSpPr/>
          <p:nvPr/>
        </p:nvGrpSpPr>
        <p:grpSpPr>
          <a:xfrm>
            <a:off x="0" y="204999"/>
            <a:ext cx="9439462" cy="6730679"/>
            <a:chOff x="749503" y="1767636"/>
            <a:chExt cx="5455272" cy="3905250"/>
          </a:xfrm>
        </p:grpSpPr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91276" y="3335248"/>
              <a:ext cx="1514248" cy="36726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73275" y="2363156"/>
              <a:ext cx="2068063" cy="734534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768540" y="1786686"/>
              <a:ext cx="5436235" cy="3886200"/>
            </a:xfrm>
            <a:custGeom>
              <a:avLst/>
              <a:gdLst/>
              <a:ahLst/>
              <a:cxnLst/>
              <a:rect l="l" t="t" r="r" b="b"/>
              <a:pathLst>
                <a:path w="5436235" h="3886200">
                  <a:moveTo>
                    <a:pt x="5436108" y="0"/>
                  </a:moveTo>
                  <a:lnTo>
                    <a:pt x="0" y="0"/>
                  </a:lnTo>
                  <a:lnTo>
                    <a:pt x="0" y="3886200"/>
                  </a:lnTo>
                  <a:lnTo>
                    <a:pt x="5436108" y="3886200"/>
                  </a:lnTo>
                  <a:lnTo>
                    <a:pt x="5436108" y="0"/>
                  </a:lnTo>
                  <a:close/>
                </a:path>
              </a:pathLst>
            </a:custGeom>
            <a:solidFill>
              <a:srgbClr val="231F20">
                <a:alpha val="21000"/>
              </a:srgbClr>
            </a:solidFill>
          </p:spPr>
          <p:txBody>
            <a:bodyPr wrap="square" lIns="0" tIns="0" rIns="0" bIns="0" rtlCol="0"/>
            <a:lstStyle/>
            <a:p>
              <a:endParaRPr sz="1539"/>
            </a:p>
          </p:txBody>
        </p:sp>
        <p:sp>
          <p:nvSpPr>
            <p:cNvPr id="32" name="object 32"/>
            <p:cNvSpPr/>
            <p:nvPr/>
          </p:nvSpPr>
          <p:spPr>
            <a:xfrm>
              <a:off x="749503" y="1767636"/>
              <a:ext cx="5299075" cy="3745865"/>
            </a:xfrm>
            <a:custGeom>
              <a:avLst/>
              <a:gdLst/>
              <a:ahLst/>
              <a:cxnLst/>
              <a:rect l="l" t="t" r="r" b="b"/>
              <a:pathLst>
                <a:path w="5299075" h="3745865">
                  <a:moveTo>
                    <a:pt x="5298503" y="0"/>
                  </a:moveTo>
                  <a:lnTo>
                    <a:pt x="0" y="0"/>
                  </a:lnTo>
                  <a:lnTo>
                    <a:pt x="0" y="3745801"/>
                  </a:lnTo>
                  <a:lnTo>
                    <a:pt x="5298503" y="3745801"/>
                  </a:lnTo>
                  <a:lnTo>
                    <a:pt x="52985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39"/>
            </a:p>
          </p:txBody>
        </p:sp>
        <p:pic>
          <p:nvPicPr>
            <p:cNvPr id="33" name="object 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8296" y="4601889"/>
              <a:ext cx="4991137" cy="779998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841719" y="2848262"/>
              <a:ext cx="1073785" cy="2597785"/>
            </a:xfrm>
            <a:custGeom>
              <a:avLst/>
              <a:gdLst/>
              <a:ahLst/>
              <a:cxnLst/>
              <a:rect l="l" t="t" r="r" b="b"/>
              <a:pathLst>
                <a:path w="1073785" h="2597785">
                  <a:moveTo>
                    <a:pt x="1073492" y="0"/>
                  </a:moveTo>
                  <a:lnTo>
                    <a:pt x="4470" y="1068997"/>
                  </a:lnTo>
                  <a:lnTo>
                    <a:pt x="0" y="2597277"/>
                  </a:lnTo>
                  <a:lnTo>
                    <a:pt x="1069022" y="1528279"/>
                  </a:lnTo>
                  <a:lnTo>
                    <a:pt x="1073492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1539"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2250689" y="2573781"/>
            <a:ext cx="6597410" cy="1635860"/>
          </a:xfrm>
          <a:prstGeom prst="rect">
            <a:avLst/>
          </a:prstGeom>
        </p:spPr>
        <p:txBody>
          <a:bodyPr vert="horz" wrap="square" lIns="0" tIns="30951" rIns="0" bIns="0" rtlCol="0">
            <a:spAutoFit/>
          </a:bodyPr>
          <a:lstStyle/>
          <a:p>
            <a:pPr marL="10860" algn="ctr">
              <a:spcBef>
                <a:spcPts val="244"/>
              </a:spcBef>
            </a:pPr>
            <a:r>
              <a:rPr sz="2052" spc="-9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Вручается</a:t>
            </a:r>
            <a:endParaRPr lang="ru-RU" sz="2052" spc="-9" dirty="0">
              <a:solidFill>
                <a:srgbClr val="231F20"/>
              </a:solidFill>
              <a:latin typeface="Arial" pitchFamily="34" charset="0"/>
              <a:cs typeface="Arial" pitchFamily="34" charset="0"/>
            </a:endParaRPr>
          </a:p>
          <a:p>
            <a:pPr marL="10860" algn="ctr">
              <a:spcBef>
                <a:spcPts val="244"/>
              </a:spcBef>
            </a:pPr>
            <a:r>
              <a:rPr lang="ru-RU" sz="2052" spc="-9" dirty="0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участнику команды 7 «А» класса Левченко Константину за изобретение с</a:t>
            </a:r>
            <a:r>
              <a:rPr lang="ru-RU" sz="2052" dirty="0">
                <a:latin typeface="Arial" pitchFamily="34" charset="0"/>
                <a:cs typeface="Arial" pitchFamily="34" charset="0"/>
              </a:rPr>
              <a:t>амой практичной катапульты, представленной в финале инженерного этапа марафона «Космический старт 2024» </a:t>
            </a:r>
            <a:endParaRPr sz="2052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372863" y="4467481"/>
            <a:ext cx="3283811" cy="484137"/>
          </a:xfrm>
          <a:prstGeom prst="rect">
            <a:avLst/>
          </a:prstGeom>
        </p:spPr>
        <p:txBody>
          <a:bodyPr vert="horz" wrap="square" lIns="0" tIns="10317" rIns="0" bIns="0" rtlCol="0">
            <a:spAutoFit/>
          </a:bodyPr>
          <a:lstStyle/>
          <a:p>
            <a:pPr marL="10860" marR="4344">
              <a:spcBef>
                <a:spcPts val="81"/>
              </a:spcBef>
            </a:pPr>
            <a:r>
              <a:rPr lang="ru-RU" sz="1539" spc="-9" dirty="0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Руководитель </a:t>
            </a:r>
            <a:r>
              <a:rPr sz="1539" spc="-9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центра </a:t>
            </a:r>
            <a:r>
              <a:rPr sz="1539" spc="-13" dirty="0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«Точка </a:t>
            </a:r>
            <a:r>
              <a:rPr sz="1539" spc="-4" dirty="0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роста</a:t>
            </a:r>
            <a:r>
              <a:rPr sz="1539" spc="-4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» </a:t>
            </a:r>
            <a:r>
              <a:rPr sz="1539" spc="-137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39" spc="-9" dirty="0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sz="1539" spc="-9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ОУ </a:t>
            </a:r>
            <a:r>
              <a:rPr lang="ru-RU" sz="1539" spc="-9" dirty="0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 «Беломорская </a:t>
            </a:r>
            <a:r>
              <a:rPr sz="1539" spc="-9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СОШ</a:t>
            </a:r>
            <a:r>
              <a:rPr sz="1539" spc="-4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539" spc="-9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№</a:t>
            </a:r>
            <a:r>
              <a:rPr sz="1539" spc="-4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39" spc="-4" dirty="0">
                <a:solidFill>
                  <a:srgbClr val="231F20"/>
                </a:solidFill>
                <a:latin typeface="Arial" pitchFamily="34" charset="0"/>
                <a:cs typeface="Arial" pitchFamily="34" charset="0"/>
              </a:rPr>
              <a:t>1»</a:t>
            </a:r>
            <a:endParaRPr sz="1539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object 38"/>
          <p:cNvGrpSpPr/>
          <p:nvPr/>
        </p:nvGrpSpPr>
        <p:grpSpPr>
          <a:xfrm>
            <a:off x="524989" y="507242"/>
            <a:ext cx="8215627" cy="1822191"/>
            <a:chOff x="1040248" y="1898281"/>
            <a:chExt cx="4766841" cy="1066368"/>
          </a:xfrm>
        </p:grpSpPr>
        <p:pic>
          <p:nvPicPr>
            <p:cNvPr id="39" name="object 3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73184" y="2678658"/>
              <a:ext cx="1772187" cy="285991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83163" y="1976066"/>
              <a:ext cx="823926" cy="67817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248" y="1898281"/>
              <a:ext cx="2143266" cy="761244"/>
            </a:xfrm>
            <a:prstGeom prst="rect">
              <a:avLst/>
            </a:prstGeom>
          </p:spPr>
        </p:pic>
      </p:grpSp>
      <p:sp>
        <p:nvSpPr>
          <p:cNvPr id="38" name="TextBox 37"/>
          <p:cNvSpPr txBox="1"/>
          <p:nvPr/>
        </p:nvSpPr>
        <p:spPr>
          <a:xfrm>
            <a:off x="7443095" y="4650743"/>
            <a:ext cx="1466091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39" dirty="0">
                <a:latin typeface="Arial" pitchFamily="34" charset="0"/>
                <a:cs typeface="Arial" pitchFamily="34" charset="0"/>
              </a:rPr>
              <a:t>Чупрова Н.В.</a:t>
            </a:r>
          </a:p>
        </p:txBody>
      </p:sp>
    </p:spTree>
    <p:extLst>
      <p:ext uri="{BB962C8B-B14F-4D97-AF65-F5344CB8AC3E}">
        <p14:creationId xmlns:p14="http://schemas.microsoft.com/office/powerpoint/2010/main" xmlns="" val="379141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6"/>
            <a:ext cx="7772400" cy="252890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Тема «Каникулы с пользой: досуговая площадка на базе центра «Точка роста»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3789040"/>
            <a:ext cx="4968552" cy="2304256"/>
          </a:xfrm>
        </p:spPr>
        <p:txBody>
          <a:bodyPr>
            <a:noAutofit/>
          </a:bodyPr>
          <a:lstStyle/>
          <a:p>
            <a:pPr algn="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Чупрова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Н.В,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старший методист,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центра «Точка роста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</a:t>
            </a:r>
          </a:p>
          <a:p>
            <a:pPr algn="r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Киселев Е.Ю., учитель физики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«Беломорская СОШ №1»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987" y="4509120"/>
            <a:ext cx="3164490" cy="1898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01732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9552" y="1268760"/>
            <a:ext cx="8280920" cy="4857403"/>
          </a:xfrm>
        </p:spPr>
        <p:txBody>
          <a:bodyPr/>
          <a:lstStyle/>
          <a:p>
            <a:pPr marL="0" indent="0" algn="just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«Каникулы – это личное время ребенка, которым он имеет право распоряжаться, а его содержание и организация – актуальная жизненная проблема личности, в развитии которой помощь старшего друга неоценима»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М.Б. Коваль)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209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682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67982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внеурочной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sz="3600" dirty="0"/>
              <a:t/>
            </a:r>
            <a:br>
              <a:rPr lang="ru-RU" sz="36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640960" cy="518457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Очный </a:t>
            </a:r>
            <a:r>
              <a:rPr lang="ru-RU" sz="3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 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Курсы внеурочной деятельности (1часовые программы) 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Краткосрочные программы в каникулярное время </a:t>
            </a:r>
            <a:endParaRPr lang="ru-RU" sz="3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Внеурочные мероприятия и проектная деятельность</a:t>
            </a:r>
          </a:p>
          <a:p>
            <a:pPr lvl="0"/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олимпиады и конкурсы</a:t>
            </a:r>
          </a:p>
          <a:p>
            <a:pPr lvl="0"/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Научно-практические конференции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Очно-дистанционные </a:t>
            </a:r>
            <a:r>
              <a:rPr lang="ru-RU" sz="3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проектах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«Билет в будущее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Проектория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«Урок цифры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и т.д. 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 открытые проекты «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Эко-техно», </a:t>
            </a:r>
            <a:r>
              <a:rPr lang="ru-RU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7982"/>
            <a:ext cx="1835727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1528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98829"/>
            <a:ext cx="6383696" cy="1152128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Досуговая площадка</a:t>
            </a:r>
            <a:endParaRPr lang="ru-RU" sz="5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		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587802"/>
            <a:ext cx="7751848" cy="488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647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1520" y="1124744"/>
            <a:ext cx="8568952" cy="50014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создания досуговой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площадки: организация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досуга, отдыха, оздоровления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решение проблемы занятости детей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подростков в каникулярное время.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 досуговой площадки: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 детей и подростков навыков организации социально-значимого досуга;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пропаганда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здорового образа жизни;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поиск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апробация и внедрение новых форм работы с детьми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подростками.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208" y="78947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5796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536" y="1412776"/>
            <a:ext cx="8352928" cy="4713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Работа по программе «Досуговая площадка» строится по трем блокам: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познавательный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творческий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профориентация.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209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77688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6836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alt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Досуговая площадка</a:t>
            </a:r>
            <a:r>
              <a:rPr lang="ru-RU" altLang="ru-RU" dirty="0">
                <a:solidFill>
                  <a:srgbClr val="007AD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solidFill>
                  <a:srgbClr val="007AD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457200" y="945966"/>
            <a:ext cx="8229600" cy="54168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День</a:t>
            </a:r>
            <a:r>
              <a:rPr kumimoji="0" lang="ru-RU" altLang="ru-RU" sz="4400" b="0" i="0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естествознания</a:t>
            </a:r>
          </a:p>
          <a:p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Игра-практикум  «В гостях у волшебника» (химия)</a:t>
            </a:r>
          </a:p>
          <a:p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Игра – практикум «Его величество – электричество!» (физика)</a:t>
            </a:r>
          </a:p>
          <a:p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 «Загадки микромира» (биология)</a:t>
            </a:r>
          </a:p>
        </p:txBody>
      </p:sp>
    </p:spTree>
    <p:extLst>
      <p:ext uri="{BB962C8B-B14F-4D97-AF65-F5344CB8AC3E}">
        <p14:creationId xmlns:p14="http://schemas.microsoft.com/office/powerpoint/2010/main" xmlns="" val="382407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428596" y="1071546"/>
            <a:ext cx="828680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Квест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игра «Академия естественных наук»: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 гостях у волшебника (химия) – учитель химии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Набока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Н.С.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Загадки микромира (биология) - учитель биологи Шевелева И.А.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Природный мир Карелии – учитель географии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Аникиева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Физика вокруг нас – Чупрова Н.В., руководитель Центра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Занятия – практикумы по внеурочной деятельности: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Все о давлении! – учитель физики Киселев Е.Ю.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Химия в быту - учитель химии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Набока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Н.С.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3) Игра – практикум «Его величество – электричество!» в 4а классе (руководитель центра, Чупрова Н.В)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Игра-тренинг по профориентации «Твой выбор» - педагог – психолог Сидорова М.П.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071670" y="285728"/>
            <a:ext cx="58579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Досуговая площадка 2023, </a:t>
            </a:r>
            <a:r>
              <a:rPr lang="ru-RU" alt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2024</a:t>
            </a:r>
            <a:r>
              <a:rPr lang="ru-RU" altLang="ru-RU" sz="2800" dirty="0" smtClean="0">
                <a:solidFill>
                  <a:srgbClr val="007AD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rgbClr val="007AD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7546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0413" y="2352641"/>
            <a:ext cx="33940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035556"/>
            <a:ext cx="2798733" cy="3731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5907"/>
            <a:ext cx="2393111" cy="3190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131840" y="188640"/>
            <a:ext cx="58326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"День птиц"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 классы: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по изготовлению птицы из шерстяных ниток "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Птичка-невеличка«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"Синичкин день".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7229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0" y="20753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8615" y="3368809"/>
            <a:ext cx="4501176" cy="33758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8394" y="2276885"/>
            <a:ext cx="4478885" cy="33591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20" y="1478249"/>
            <a:ext cx="4137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Опыты «Электризация тел»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0491" y="370571"/>
            <a:ext cx="4439495" cy="313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64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77" y="11088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8512" y="183447"/>
            <a:ext cx="4503588" cy="38577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2762" y="5786831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Игра-практикум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гостях у волшебника»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2790733"/>
            <a:ext cx="3050450" cy="40672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87" y="906527"/>
            <a:ext cx="4347897" cy="453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327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3729" y="116632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747705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98523" y="58772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Игра-практикум 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«В гостях у волшебника»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18" y="116632"/>
            <a:ext cx="1380610" cy="82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12544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561"/>
            <a:ext cx="1440573" cy="8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8842" y="1196752"/>
            <a:ext cx="7424401" cy="52818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91880" y="230659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«Загадки микромира» </a:t>
            </a:r>
          </a:p>
        </p:txBody>
      </p:sp>
    </p:spTree>
    <p:extLst>
      <p:ext uri="{BB962C8B-B14F-4D97-AF65-F5344CB8AC3E}">
        <p14:creationId xmlns:p14="http://schemas.microsoft.com/office/powerpoint/2010/main" xmlns="" val="192325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7056784" cy="648073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Центра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2024-2025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у.г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18175897"/>
              </p:ext>
            </p:extLst>
          </p:nvPr>
        </p:nvGraphicFramePr>
        <p:xfrm>
          <a:off x="179513" y="918460"/>
          <a:ext cx="8856983" cy="5143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297">
                  <a:extLst>
                    <a:ext uri="{9D8B030D-6E8A-4147-A177-3AD203B41FA5}">
                      <a16:colId xmlns="" xmlns:a16="http://schemas.microsoft.com/office/drawing/2014/main" val="934733782"/>
                    </a:ext>
                  </a:extLst>
                </a:gridCol>
                <a:gridCol w="2976444">
                  <a:extLst>
                    <a:ext uri="{9D8B030D-6E8A-4147-A177-3AD203B41FA5}">
                      <a16:colId xmlns="" xmlns:a16="http://schemas.microsoft.com/office/drawing/2014/main" val="809884180"/>
                    </a:ext>
                  </a:extLst>
                </a:gridCol>
                <a:gridCol w="5372242">
                  <a:extLst>
                    <a:ext uri="{9D8B030D-6E8A-4147-A177-3AD203B41FA5}">
                      <a16:colId xmlns="" xmlns:a16="http://schemas.microsoft.com/office/drawing/2014/main" val="3262088379"/>
                    </a:ext>
                  </a:extLst>
                </a:gridCol>
              </a:tblGrid>
              <a:tr h="5063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Ф. И. О.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Должность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91839738"/>
                  </a:ext>
                </a:extLst>
              </a:tr>
              <a:tr h="515474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Чупрова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Н.В.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 Центра, учитель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7351099"/>
                  </a:ext>
                </a:extLst>
              </a:tr>
              <a:tr h="61308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Киселев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Е.</a:t>
                      </a:r>
                      <a:r>
                        <a:rPr lang="ru-RU" sz="2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Ю.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 физики, математики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028085210"/>
                  </a:ext>
                </a:extLst>
              </a:tr>
              <a:tr h="61308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Шевелева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И.А.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биологии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65968652"/>
                  </a:ext>
                </a:extLst>
              </a:tr>
              <a:tr h="884083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Набока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Н.</a:t>
                      </a:r>
                      <a:r>
                        <a:rPr lang="ru-RU" sz="2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 химии,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069699919"/>
                  </a:ext>
                </a:extLst>
              </a:tr>
              <a:tr h="47833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Бас И.В.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 начальных классов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1869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Алексеева Е.Л.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ВР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1869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Ульянова Н.В.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 технологии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26" y="0"/>
            <a:ext cx="1380610" cy="82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51614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970213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17576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5400" y="116632"/>
            <a:ext cx="3305944" cy="330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5539461"/>
            <a:ext cx="4392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Проект «Экологическая кормушка»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561"/>
            <a:ext cx="1440573" cy="8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38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34970"/>
            <a:ext cx="2780928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p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806" y="2276871"/>
            <a:ext cx="6480720" cy="445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561"/>
            <a:ext cx="1440573" cy="8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57881" y="1124744"/>
            <a:ext cx="51125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Проект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Экологическая кормушка»</a:t>
            </a:r>
          </a:p>
        </p:txBody>
      </p:sp>
    </p:spTree>
    <p:extLst>
      <p:ext uri="{BB962C8B-B14F-4D97-AF65-F5344CB8AC3E}">
        <p14:creationId xmlns:p14="http://schemas.microsoft.com/office/powerpoint/2010/main" xmlns="" val="308779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pi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8640"/>
            <a:ext cx="4589218" cy="354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p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480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pi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976" y="1340768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172" y="548031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Мастер-класс «Ромашка – символ семейного счастья»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967" y="183138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9654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0648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p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865" y="1052736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04048" y="4630024"/>
            <a:ext cx="38785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Своя игра «Семейные традиции и ценности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8 класс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3865" y="5200488"/>
            <a:ext cx="40827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Своя игра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Семья и семейные ценности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5-7 классы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619" y="58328"/>
            <a:ext cx="1440573" cy="8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0858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797" y="5870848"/>
            <a:ext cx="7757333" cy="810344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Мастер-класс по приготовлению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кейк-попсов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5а класс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pic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619" y="1052736"/>
            <a:ext cx="345638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p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3983" y="234888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pi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0676"/>
            <a:ext cx="3175632" cy="317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619" y="58328"/>
            <a:ext cx="1440573" cy="8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53" y="0"/>
            <a:ext cx="1440573" cy="8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7544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850106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Правовой час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«Твои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права - твоя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ответственность» 8 - 9 классы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pic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618" y="1196751"/>
            <a:ext cx="4163357" cy="416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p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4784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5942856"/>
            <a:ext cx="7056784" cy="6544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  <a:r>
              <a:rPr lang="ru-RU" dirty="0" smtClean="0"/>
              <a:t>стреча </a:t>
            </a:r>
            <a:r>
              <a:rPr lang="ru-RU" dirty="0"/>
              <a:t>с помощником прокурора Воронковой </a:t>
            </a:r>
            <a:r>
              <a:rPr lang="ru-RU" dirty="0" smtClean="0"/>
              <a:t>А. Ю.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619" y="58328"/>
            <a:ext cx="1440573" cy="8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6686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7504" y="404664"/>
            <a:ext cx="8784976" cy="6453336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технологического суверенитета — важнейшая на сегодняшний день задача. По-простому говоря, это создание условий для того, чтобы все, что нужно для нормальной жизни народа и страны, мы бы делали у себя </a:t>
            </a:r>
            <a:r>
              <a:rPr lang="ru-RU" sz="4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 algn="just"/>
            <a:r>
              <a:rPr lang="ru-RU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«Нам нужна ранняя профориентация. Чтобы школьник еще в 7–8 классе, когда начинает преподаваться физика, уже рассматривал перспективу стать инженером, получить профильное образование. Потому что принимать это решение перед поступлением может быть поздно. …», </a:t>
            </a:r>
          </a:p>
          <a:p>
            <a:pPr algn="just"/>
            <a:endParaRPr lang="ru-RU" dirty="0" smtClean="0"/>
          </a:p>
          <a:p>
            <a:pPr marL="0" indent="0" algn="just">
              <a:buNone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Могилевский, </a:t>
            </a:r>
            <a:endParaRPr lang="ru-RU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Министра науки и </a:t>
            </a:r>
            <a:endParaRPr lang="ru-RU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Российской Федерации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0616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42" y="78573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4778" y="188174"/>
            <a:ext cx="4693197" cy="35198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3623341"/>
            <a:ext cx="3816424" cy="2862318"/>
          </a:xfrm>
          <a:prstGeom prst="rect">
            <a:avLst/>
          </a:prstGeom>
        </p:spPr>
      </p:pic>
      <p:pic>
        <p:nvPicPr>
          <p:cNvPr id="8" name="Picture 4" descr="p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2340" y="1041456"/>
            <a:ext cx="2962438" cy="296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news-service.uralschool.ru/upload/org9051/t171404/images/big/lXXNwrdBTRvHoDVdVfu617140497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96" y="3741283"/>
            <a:ext cx="5450797" cy="285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1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79512" y="1124744"/>
            <a:ext cx="8568952" cy="500141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«Истоки способностей и дарований детей - на кончиках их пальцев. Чем больше уверенности и изобретательности в движениях детской руки, тем тоньше взаимодействие руки с орудием труда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...»</a:t>
            </a:r>
          </a:p>
          <a:p>
            <a:pPr marL="0" indent="0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В.А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 Сухомлинский </a:t>
            </a:r>
          </a:p>
        </p:txBody>
      </p:sp>
    </p:spTree>
    <p:extLst>
      <p:ext uri="{BB962C8B-B14F-4D97-AF65-F5344CB8AC3E}">
        <p14:creationId xmlns:p14="http://schemas.microsoft.com/office/powerpoint/2010/main" xmlns="" val="174349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24" y="134917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790901"/>
            <a:ext cx="5504297" cy="39458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1391174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«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Его величество – электричество»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210300"/>
            <a:ext cx="4968552" cy="386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749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79512" y="116632"/>
            <a:ext cx="8784976" cy="600953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		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 реализуются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курсов внеурочной деятельности: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 человека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8-9 классы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 естествознания, 5 класс </a:t>
            </a:r>
          </a:p>
          <a:p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Химия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7 классы </a:t>
            </a:r>
          </a:p>
          <a:p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Занимательная физика «Академия физических открытий»,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5-6 классы </a:t>
            </a:r>
          </a:p>
          <a:p>
            <a:r>
              <a:rPr lang="ru-RU" sz="28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1 класс</a:t>
            </a:r>
          </a:p>
          <a:p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10-11 классы (естественнонаучная направленность)</a:t>
            </a:r>
          </a:p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5-9 классы (технологическая направленность)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0129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0" y="20753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8615" y="3368809"/>
            <a:ext cx="4501176" cy="33758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8394" y="2276885"/>
            <a:ext cx="4478885" cy="33591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20" y="1478249"/>
            <a:ext cx="4137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Опыты «Электризация тел»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0491" y="370571"/>
            <a:ext cx="4439495" cy="313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028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32257"/>
            <a:ext cx="5459510" cy="4093914"/>
          </a:xfrm>
        </p:spPr>
      </p:pic>
      <p:sp>
        <p:nvSpPr>
          <p:cNvPr id="3" name="Прямоугольник 2"/>
          <p:cNvSpPr/>
          <p:nvPr/>
        </p:nvSpPr>
        <p:spPr>
          <a:xfrm>
            <a:off x="3707904" y="4941168"/>
            <a:ext cx="53103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Физика – наука многогранная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Игра 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практикум 5 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– 7 классы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27259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p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887" y="2764378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576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5312" y="980728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9395" y="215071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37395" y="5170997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Физика – наука многогранная.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Игра – практикум 5 – 7 классы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063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p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69228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918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pic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2656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p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97696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news-service.uralschool.ru/upload/org9051/t173010/images/big/JhkQB63j35BrfgnsNHLA17301082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8764" y="3862677"/>
            <a:ext cx="3946394" cy="295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063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67544" y="141277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Физика – наука многогранная.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Игра – практикум 5 – 7 классы</a:t>
            </a:r>
          </a:p>
        </p:txBody>
      </p:sp>
    </p:spTree>
    <p:extLst>
      <p:ext uri="{BB962C8B-B14F-4D97-AF65-F5344CB8AC3E}">
        <p14:creationId xmlns:p14="http://schemas.microsoft.com/office/powerpoint/2010/main" xmlns="" val="47248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60648"/>
            <a:ext cx="5004048" cy="37530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404664"/>
            <a:ext cx="3995936" cy="29969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3284984"/>
            <a:ext cx="4512501" cy="33843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512" y="4437112"/>
            <a:ext cx="40324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Досуговая площадка март 2024 г.</a:t>
            </a:r>
          </a:p>
          <a:p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рактикум 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«Его величество – электричество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4а класс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92" y="54725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2051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7503" y="908743"/>
            <a:ext cx="894831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«Природа </a:t>
            </a: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обо всем позаботилась, что повсюду ты находишь, чему </a:t>
            </a: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учиться»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ru-RU" sz="3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Леонардо </a:t>
            </a: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ru-RU" sz="3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Винчи</a:t>
            </a:r>
          </a:p>
          <a:p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«Наука </a:t>
            </a: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является и никогда не будет являться законченной книгой. Каждый важный успех приносит новые вопросы. Всякое развитие обнаруживает со временем все новые и более глубокие </a:t>
            </a: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трудности»</a:t>
            </a:r>
            <a:r>
              <a:rPr lang="ru-RU" sz="3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Альберт </a:t>
            </a:r>
            <a:r>
              <a:rPr lang="ru-RU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Энштейн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526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8617" y="2513028"/>
            <a:ext cx="3075524" cy="4167548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56551" cy="93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Физика. Химия. 5-6 классы - Гуревич А.Е., Исаев Д.А., Понтак Л.С.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027" y="1628800"/>
            <a:ext cx="3456384" cy="5042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0982" y="3140968"/>
            <a:ext cx="2602194" cy="37174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03848" y="332656"/>
            <a:ext cx="56166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Курсы внеурочной деятельности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Пропедевтический курс «Занимательная физика»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82591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</TotalTime>
  <Words>1731</Words>
  <Application>Microsoft Office PowerPoint</Application>
  <PresentationFormat>Экран (4:3)</PresentationFormat>
  <Paragraphs>323</Paragraphs>
  <Slides>85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85</vt:i4>
      </vt:variant>
    </vt:vector>
  </HeadingPairs>
  <TitlesOfParts>
    <vt:vector size="86" baseType="lpstr">
      <vt:lpstr>Тема Office</vt:lpstr>
      <vt:lpstr> Реализация внеурочной деятельности естественно – научной направленности на базе Центра «Точка роста» </vt:lpstr>
      <vt:lpstr>Слайд 2</vt:lpstr>
      <vt:lpstr>Слайд 3</vt:lpstr>
      <vt:lpstr>   Цель деятельности Центра «Точка роста»</vt:lpstr>
      <vt:lpstr>Слайд 5</vt:lpstr>
      <vt:lpstr>     Модель реализации  внеурочной деятельности </vt:lpstr>
      <vt:lpstr>Кадровый состав Центра 2024-2025 у.г.</vt:lpstr>
      <vt:lpstr>Слайд 8</vt:lpstr>
      <vt:lpstr>Слайд 9</vt:lpstr>
      <vt:lpstr>Виды деятельности: </vt:lpstr>
      <vt:lpstr>Слайд 11</vt:lpstr>
      <vt:lpstr> Идеальный вес:  как рассчитать индекс массы тела (ИМТ)?  </vt:lpstr>
      <vt:lpstr>Слайд 13</vt:lpstr>
      <vt:lpstr>Виды деятельности: </vt:lpstr>
      <vt:lpstr>Научно-практические конференции</vt:lpstr>
      <vt:lpstr>2022-2023 уч. год  К Дню российской науки 10-я научно-практическая конференция  «Молодые учёные России – лауреаты Премии  Президента Российской Федерации в области науки и инноваций».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 Декада естественных наук </vt:lpstr>
      <vt:lpstr> Декада естественных наук </vt:lpstr>
      <vt:lpstr> Декада естественных наук </vt:lpstr>
      <vt:lpstr>Слайд 27</vt:lpstr>
      <vt:lpstr>Слайд 28</vt:lpstr>
      <vt:lpstr>Декада естественно-математических наук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Экскурсия на Выгостровскую ГЭС</vt:lpstr>
      <vt:lpstr>Слайд 45</vt:lpstr>
      <vt:lpstr>Слайд 46</vt:lpstr>
      <vt:lpstr>Участие в региональном (открытом) проекте   «Эко-техно». </vt:lpstr>
      <vt:lpstr>Слайд 48</vt:lpstr>
      <vt:lpstr>Межрегиональный конкурс по экологии леса и охране природы «Берендей»</vt:lpstr>
      <vt:lpstr>Слайд 50</vt:lpstr>
      <vt:lpstr>Слайд 51</vt:lpstr>
      <vt:lpstr>Слайд 52</vt:lpstr>
      <vt:lpstr>Слайд 53</vt:lpstr>
      <vt:lpstr>  Всероссийская олимпиада школьников 2022-2023 </vt:lpstr>
      <vt:lpstr>Слайд 55</vt:lpstr>
      <vt:lpstr> Наставничество: индивидуальный проект</vt:lpstr>
      <vt:lpstr>Слайд 57</vt:lpstr>
      <vt:lpstr> Тема «Каникулы с пользой: досуговая площадка на базе центра «Точка роста» </vt:lpstr>
      <vt:lpstr>Слайд 59</vt:lpstr>
      <vt:lpstr>Досуговая площадка</vt:lpstr>
      <vt:lpstr>Слайд 61</vt:lpstr>
      <vt:lpstr>Слайд 62</vt:lpstr>
      <vt:lpstr>Досуговая площадка 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Мастер-класс по приготовлению кейк-попсов 5а класс</vt:lpstr>
      <vt:lpstr>Правовой час «Твои права - твоя ответственность» 8 - 9 классы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внеурочной деятельности естественно – научной направленности на базе Центра «Точка роста»</dc:title>
  <dc:creator>User</dc:creator>
  <cp:lastModifiedBy>пользователь</cp:lastModifiedBy>
  <cp:revision>181</cp:revision>
  <dcterms:created xsi:type="dcterms:W3CDTF">2023-04-13T06:45:32Z</dcterms:created>
  <dcterms:modified xsi:type="dcterms:W3CDTF">2024-12-11T11:04:59Z</dcterms:modified>
</cp:coreProperties>
</file>