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2" r:id="rId2"/>
    <p:sldId id="306" r:id="rId3"/>
    <p:sldId id="307" r:id="rId4"/>
    <p:sldId id="308" r:id="rId5"/>
    <p:sldId id="288" r:id="rId6"/>
    <p:sldId id="270" r:id="rId7"/>
    <p:sldId id="290" r:id="rId8"/>
    <p:sldId id="289" r:id="rId9"/>
    <p:sldId id="304" r:id="rId10"/>
    <p:sldId id="298" r:id="rId11"/>
    <p:sldId id="310" r:id="rId12"/>
    <p:sldId id="287" r:id="rId13"/>
    <p:sldId id="30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8063" autoAdjust="0"/>
  </p:normalViewPr>
  <p:slideViewPr>
    <p:cSldViewPr>
      <p:cViewPr>
        <p:scale>
          <a:sx n="60" d="100"/>
          <a:sy n="60" d="100"/>
        </p:scale>
        <p:origin x="-1842" y="-7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CB4222-BDA0-4EA1-89CA-F2CAA15FE92E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F7FF60-0655-42F9-BA5B-899FB7D3E53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39EA-9DBF-45F8-82D1-EDD1F68534AC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F7BE9-5F78-4093-89BC-0E7015A1F5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39EA-9DBF-45F8-82D1-EDD1F68534AC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F7BE9-5F78-4093-89BC-0E7015A1F5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39EA-9DBF-45F8-82D1-EDD1F68534AC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F7BE9-5F78-4093-89BC-0E7015A1F5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39EA-9DBF-45F8-82D1-EDD1F68534AC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F7BE9-5F78-4093-89BC-0E7015A1F5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39EA-9DBF-45F8-82D1-EDD1F68534AC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F7BE9-5F78-4093-89BC-0E7015A1F5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39EA-9DBF-45F8-82D1-EDD1F68534AC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F7BE9-5F78-4093-89BC-0E7015A1F5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39EA-9DBF-45F8-82D1-EDD1F68534AC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F7BE9-5F78-4093-89BC-0E7015A1F5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39EA-9DBF-45F8-82D1-EDD1F68534AC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F7BE9-5F78-4093-89BC-0E7015A1F5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39EA-9DBF-45F8-82D1-EDD1F68534AC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F7BE9-5F78-4093-89BC-0E7015A1F5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39EA-9DBF-45F8-82D1-EDD1F68534AC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F7BE9-5F78-4093-89BC-0E7015A1F5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39EA-9DBF-45F8-82D1-EDD1F68534AC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F7BE9-5F78-4093-89BC-0E7015A1F5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2139EA-9DBF-45F8-82D1-EDD1F68534AC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F7BE9-5F78-4093-89BC-0E7015A1F5C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79912" y="2492896"/>
            <a:ext cx="5364088" cy="1470025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solidFill>
                  <a:srgbClr val="002060"/>
                </a:solidFill>
                <a:latin typeface="Comic Sans MS" pitchFamily="66" charset="0"/>
              </a:rPr>
              <a:t>«Выпускники Беломорской средней школы №1, разделившие судьбу блокадного Ленинграда».</a:t>
            </a:r>
            <a:endParaRPr lang="ru-RU" sz="28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3" name="Picture 12" descr="школ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348880"/>
            <a:ext cx="3528392" cy="2376264"/>
          </a:xfrm>
          <a:prstGeom prst="rect">
            <a:avLst/>
          </a:prstGeom>
          <a:noFill/>
          <a:ln w="28575">
            <a:solidFill>
              <a:srgbClr val="7030A0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907704" y="4797152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70C0"/>
                </a:solidFill>
                <a:latin typeface="Comic Sans MS" pitchFamily="66" charset="0"/>
              </a:rPr>
              <a:t>Учащиеся 4а класса МОУ «Беломорская СОШ №1</a:t>
            </a:r>
          </a:p>
          <a:p>
            <a:pPr algn="r"/>
            <a:r>
              <a:rPr lang="ru-RU" sz="2000" dirty="0" err="1" smtClean="0">
                <a:solidFill>
                  <a:srgbClr val="0070C0"/>
                </a:solidFill>
                <a:latin typeface="Comic Sans MS" pitchFamily="66" charset="0"/>
              </a:rPr>
              <a:t>Драль</a:t>
            </a:r>
            <a:r>
              <a:rPr lang="ru-RU" sz="2000" dirty="0" smtClean="0">
                <a:solidFill>
                  <a:srgbClr val="0070C0"/>
                </a:solidFill>
                <a:latin typeface="Comic Sans MS" pitchFamily="66" charset="0"/>
              </a:rPr>
              <a:t> Марк, Кузнецов Роман</a:t>
            </a:r>
            <a:endParaRPr lang="ru-RU" sz="20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35896" y="6093296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Comic Sans MS" pitchFamily="66" charset="0"/>
              </a:rPr>
              <a:t>2024 год</a:t>
            </a:r>
            <a:endParaRPr lang="ru-RU" sz="20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908720"/>
            <a:ext cx="82809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i="1" dirty="0" smtClean="0">
                <a:solidFill>
                  <a:srgbClr val="7030A0"/>
                </a:solidFill>
                <a:latin typeface="Comic Sans MS" pitchFamily="66" charset="0"/>
              </a:rPr>
              <a:t>80-летию полного освобождения Ленинграда  </a:t>
            </a:r>
            <a:endParaRPr lang="ru-RU" sz="2000" dirty="0" smtClean="0">
              <a:solidFill>
                <a:srgbClr val="7030A0"/>
              </a:solidFill>
              <a:latin typeface="Comic Sans MS" pitchFamily="66" charset="0"/>
            </a:endParaRPr>
          </a:p>
          <a:p>
            <a:pPr algn="r"/>
            <a:r>
              <a:rPr lang="ru-RU" sz="2000" i="1" dirty="0" smtClean="0">
                <a:solidFill>
                  <a:srgbClr val="7030A0"/>
                </a:solidFill>
                <a:latin typeface="Comic Sans MS" pitchFamily="66" charset="0"/>
              </a:rPr>
              <a:t>от фашистской блокады посвящается…</a:t>
            </a:r>
            <a:endParaRPr lang="ru-RU" sz="2000" dirty="0" smtClean="0">
              <a:solidFill>
                <a:srgbClr val="7030A0"/>
              </a:solidFill>
              <a:latin typeface="Comic Sans MS" pitchFamily="66" charset="0"/>
            </a:endParaRPr>
          </a:p>
          <a:p>
            <a:pPr algn="r"/>
            <a:endParaRPr lang="ru-RU" sz="20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95536" y="188640"/>
            <a:ext cx="807243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en-US" sz="2000" b="1" dirty="0">
                <a:solidFill>
                  <a:srgbClr val="002060"/>
                </a:solidFill>
                <a:latin typeface="Comic Sans MS" pitchFamily="66" charset="0"/>
              </a:rPr>
              <a:t>Муниципальное общеобразовательное учреждение </a:t>
            </a:r>
          </a:p>
          <a:p>
            <a:pPr algn="ctr">
              <a:buFont typeface="Arial" charset="0"/>
              <a:buNone/>
            </a:pPr>
            <a:r>
              <a:rPr lang="ru-RU" altLang="en-US" sz="2000" b="1" dirty="0">
                <a:solidFill>
                  <a:srgbClr val="002060"/>
                </a:solidFill>
                <a:latin typeface="Comic Sans MS" pitchFamily="66" charset="0"/>
              </a:rPr>
              <a:t>«Беломорская средняя общеобразовательная школа № </a:t>
            </a:r>
            <a:r>
              <a:rPr lang="ru-RU" altLang="en-US" sz="2000" b="1" dirty="0" smtClean="0">
                <a:solidFill>
                  <a:srgbClr val="002060"/>
                </a:solidFill>
                <a:latin typeface="Comic Sans MS" pitchFamily="66" charset="0"/>
              </a:rPr>
              <a:t>1»</a:t>
            </a:r>
            <a:endParaRPr lang="ru-RU" altLang="en-US" sz="20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2267744" y="1844824"/>
            <a:ext cx="6336704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buFont typeface="Arial" charset="0"/>
              <a:buNone/>
            </a:pPr>
            <a:r>
              <a:rPr lang="ru-RU" altLang="en-US" sz="2800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altLang="en-US" sz="2800" dirty="0">
                <a:solidFill>
                  <a:srgbClr val="0070C0"/>
                </a:solidFill>
                <a:latin typeface="Comic Sans MS" pitchFamily="66" charset="0"/>
              </a:rPr>
              <a:t>П</a:t>
            </a:r>
            <a:r>
              <a:rPr lang="ru-RU" altLang="en-US" sz="2800" dirty="0" smtClean="0">
                <a:solidFill>
                  <a:srgbClr val="0070C0"/>
                </a:solidFill>
                <a:latin typeface="Comic Sans MS" pitchFamily="66" charset="0"/>
              </a:rPr>
              <a:t>роект</a:t>
            </a:r>
            <a:r>
              <a:rPr lang="ru-RU" altLang="en-US" sz="2800" dirty="0">
                <a:solidFill>
                  <a:srgbClr val="002060"/>
                </a:solidFill>
                <a:latin typeface="Comic Sans MS" pitchFamily="66" charset="0"/>
              </a:rPr>
              <a:t/>
            </a:r>
            <a:br>
              <a:rPr lang="ru-RU" altLang="en-US" sz="2800" dirty="0">
                <a:solidFill>
                  <a:srgbClr val="002060"/>
                </a:solidFill>
                <a:latin typeface="Comic Sans MS" pitchFamily="66" charset="0"/>
              </a:rPr>
            </a:br>
            <a:endParaRPr lang="ru-RU" altLang="en-US" sz="28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1835696" y="5589240"/>
            <a:ext cx="4464099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buFont typeface="Arial" charset="0"/>
              <a:buNone/>
            </a:pPr>
            <a:r>
              <a:rPr lang="ru-RU" altLang="en-US" sz="2000" dirty="0">
                <a:solidFill>
                  <a:srgbClr val="0070C0"/>
                </a:solidFill>
                <a:latin typeface="Comic Sans MS" pitchFamily="66" charset="0"/>
              </a:rPr>
              <a:t>Руководитель </a:t>
            </a:r>
            <a:r>
              <a:rPr lang="ru-RU" altLang="en-US" sz="2000" dirty="0" smtClean="0">
                <a:solidFill>
                  <a:srgbClr val="0070C0"/>
                </a:solidFill>
                <a:latin typeface="Comic Sans MS" pitchFamily="66" charset="0"/>
              </a:rPr>
              <a:t>- Позднякова А.Г.</a:t>
            </a:r>
            <a:endParaRPr lang="ru-RU" altLang="en-US" sz="2000" dirty="0">
              <a:solidFill>
                <a:srgbClr val="0070C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6270" t="14391" r="6250" b="61000"/>
          <a:stretch>
            <a:fillRect/>
          </a:stretch>
        </p:blipFill>
        <p:spPr bwMode="auto">
          <a:xfrm>
            <a:off x="285720" y="3071810"/>
            <a:ext cx="853244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 l="5704" t="46063" r="6442" b="31297"/>
          <a:stretch>
            <a:fillRect/>
          </a:stretch>
        </p:blipFill>
        <p:spPr bwMode="auto">
          <a:xfrm>
            <a:off x="285720" y="5000636"/>
            <a:ext cx="8568952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928662" y="142852"/>
            <a:ext cx="70009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Comic Sans MS" pitchFamily="66" charset="0"/>
              </a:rPr>
              <a:t>Информация из донесения о безвозвратных потерях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714356"/>
            <a:ext cx="5582994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Comic Sans MS" pitchFamily="66" charset="0"/>
              </a:rPr>
              <a:t>Росляков Дмитрий Васильевич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Comic Sans MS" pitchFamily="66" charset="0"/>
              </a:rPr>
              <a:t>1921 г.р.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Comic Sans MS" pitchFamily="66" charset="0"/>
              </a:rPr>
              <a:t>сержант, погиб 21.11.1941</a:t>
            </a:r>
          </a:p>
          <a:p>
            <a:pPr fontAlgn="base"/>
            <a:r>
              <a:rPr lang="ru-RU" sz="2000" b="1" dirty="0" smtClean="0">
                <a:solidFill>
                  <a:srgbClr val="002060"/>
                </a:solidFill>
                <a:latin typeface="Comic Sans MS" pitchFamily="66" charset="0"/>
              </a:rPr>
              <a:t>Место захоронения: </a:t>
            </a:r>
            <a:r>
              <a:rPr lang="ru-RU" sz="2000" b="1" dirty="0" err="1" smtClean="0">
                <a:solidFill>
                  <a:srgbClr val="002060"/>
                </a:solidFill>
                <a:latin typeface="Comic Sans MS" pitchFamily="66" charset="0"/>
              </a:rPr>
              <a:t>Ленинрадская</a:t>
            </a:r>
            <a:r>
              <a:rPr lang="ru-RU" sz="2000" b="1" dirty="0" smtClean="0">
                <a:solidFill>
                  <a:srgbClr val="002060"/>
                </a:solidFill>
                <a:latin typeface="Comic Sans MS" pitchFamily="66" charset="0"/>
              </a:rPr>
              <a:t> обл., Пушкинский р-н, д. Московская Славянка</a:t>
            </a:r>
          </a:p>
          <a:p>
            <a:endParaRPr lang="ru-RU" dirty="0"/>
          </a:p>
        </p:txBody>
      </p:sp>
      <p:pic>
        <p:nvPicPr>
          <p:cNvPr id="7" name="Picture 3" descr="C:\Users\User\Downloads\IMG_59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40" y="500042"/>
            <a:ext cx="1745772" cy="24539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9-45.userapi.com/impg/1AhCgAThOuAMpeV9NdMKw2Cl2PEHIPmIQh7Ttg/83iGkHwVmwY.jpg?size=1867x2160&amp;quality=95&amp;sign=3aea0008e561f3edabfd9a872020db00&amp;type=album"/>
          <p:cNvPicPr>
            <a:picLocks noChangeAspect="1" noChangeArrowheads="1"/>
          </p:cNvPicPr>
          <p:nvPr/>
        </p:nvPicPr>
        <p:blipFill>
          <a:blip r:embed="rId2" cstate="print"/>
          <a:srcRect l="1716" t="13355" r="3861" b="5031"/>
          <a:stretch>
            <a:fillRect/>
          </a:stretch>
        </p:blipFill>
        <p:spPr bwMode="auto">
          <a:xfrm>
            <a:off x="251520" y="620688"/>
            <a:ext cx="3744416" cy="374441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 descr="https://sun9-70.userapi.com/impg/jtr2J-dem6DNrqargmlw3Fql3dklT-jdMqSTwQ/pi5bc9BwO_o.jpg?size=1599x777&amp;quality=95&amp;sign=fe47b5c6bb889fa4cb04b620f5826946&amp;type=album"/>
          <p:cNvPicPr/>
          <p:nvPr/>
        </p:nvPicPr>
        <p:blipFill>
          <a:blip r:embed="rId3" cstate="print"/>
          <a:srcRect l="14480" r="7466"/>
          <a:stretch>
            <a:fillRect/>
          </a:stretch>
        </p:blipFill>
        <p:spPr bwMode="auto">
          <a:xfrm>
            <a:off x="4211960" y="2996952"/>
            <a:ext cx="4680520" cy="324036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TextBox 3"/>
          <p:cNvSpPr txBox="1"/>
          <p:nvPr/>
        </p:nvSpPr>
        <p:spPr>
          <a:xfrm>
            <a:off x="4427984" y="476672"/>
            <a:ext cx="42484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omic Sans MS" pitchFamily="66" charset="0"/>
              </a:rPr>
              <a:t>Внеклассные мероприятия на тему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omic Sans MS" pitchFamily="66" charset="0"/>
              </a:rPr>
              <a:t>«Блокадный Ленинград»</a:t>
            </a:r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11960" y="2420888"/>
            <a:ext cx="4932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Comic Sans MS" pitchFamily="66" charset="0"/>
              </a:rPr>
              <a:t>Участники «Движения Первых»</a:t>
            </a:r>
            <a:endParaRPr lang="ru-RU" sz="20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4725144"/>
            <a:ext cx="39959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70C0"/>
                </a:solidFill>
                <a:latin typeface="Comic Sans MS" pitchFamily="66" charset="0"/>
              </a:rPr>
              <a:t>Марк </a:t>
            </a:r>
            <a:r>
              <a:rPr lang="ru-RU" sz="2000" dirty="0" err="1" smtClean="0">
                <a:solidFill>
                  <a:srgbClr val="0070C0"/>
                </a:solidFill>
                <a:latin typeface="Comic Sans MS" pitchFamily="66" charset="0"/>
              </a:rPr>
              <a:t>Драль</a:t>
            </a:r>
            <a:r>
              <a:rPr lang="ru-RU" sz="2000" dirty="0" smtClean="0">
                <a:solidFill>
                  <a:srgbClr val="0070C0"/>
                </a:solidFill>
                <a:latin typeface="Comic Sans MS" pitchFamily="66" charset="0"/>
              </a:rPr>
              <a:t>, Роман Кузнецов</a:t>
            </a:r>
            <a:endParaRPr lang="ru-RU" sz="2000" dirty="0">
              <a:solidFill>
                <a:srgbClr val="0070C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5904656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5100" b="1" dirty="0" smtClean="0">
                <a:solidFill>
                  <a:srgbClr val="0070C0"/>
                </a:solidFill>
                <a:latin typeface="Comic Sans MS" pitchFamily="66" charset="0"/>
              </a:rPr>
              <a:t>Заключение.</a:t>
            </a:r>
          </a:p>
          <a:p>
            <a:pPr algn="ctr">
              <a:buNone/>
            </a:pPr>
            <a:r>
              <a:rPr lang="ru-RU" sz="4800" u="sng" dirty="0" smtClean="0">
                <a:solidFill>
                  <a:srgbClr val="002060"/>
                </a:solidFill>
                <a:latin typeface="Comic Sans MS" pitchFamily="66" charset="0"/>
              </a:rPr>
              <a:t>В результате</a:t>
            </a:r>
            <a:r>
              <a:rPr lang="ru-RU" sz="4800" dirty="0" smtClean="0">
                <a:solidFill>
                  <a:srgbClr val="002060"/>
                </a:solidFill>
                <a:latin typeface="Comic Sans MS" pitchFamily="66" charset="0"/>
              </a:rPr>
              <a:t> проделанной работы:</a:t>
            </a:r>
          </a:p>
          <a:p>
            <a:pPr marL="914400" indent="-914400">
              <a:buFont typeface="+mj-lt"/>
              <a:buAutoNum type="arabicPeriod"/>
            </a:pPr>
            <a:r>
              <a:rPr lang="ru-RU" sz="4800" dirty="0" smtClean="0">
                <a:solidFill>
                  <a:srgbClr val="002060"/>
                </a:solidFill>
                <a:latin typeface="Comic Sans MS" pitchFamily="66" charset="0"/>
              </a:rPr>
              <a:t>был собран материал о 6 выпускниках, разделивших судьбу блокадного Ленинграда; </a:t>
            </a:r>
          </a:p>
          <a:p>
            <a:pPr marL="914400" indent="-914400">
              <a:buFont typeface="+mj-lt"/>
              <a:buAutoNum type="arabicPeriod"/>
            </a:pPr>
            <a:r>
              <a:rPr lang="ru-RU" sz="4800" dirty="0" smtClean="0">
                <a:solidFill>
                  <a:srgbClr val="002060"/>
                </a:solidFill>
                <a:latin typeface="Comic Sans MS" pitchFamily="66" charset="0"/>
              </a:rPr>
              <a:t>проведено 7 внеклассных мероприятий на тему «Блокадный Ленинград»;</a:t>
            </a:r>
          </a:p>
          <a:p>
            <a:pPr marL="914400" indent="-914400">
              <a:buFont typeface="+mj-lt"/>
              <a:buAutoNum type="arabicPeriod"/>
            </a:pPr>
            <a:r>
              <a:rPr lang="ru-RU" sz="4800" dirty="0" smtClean="0">
                <a:solidFill>
                  <a:srgbClr val="002060"/>
                </a:solidFill>
                <a:latin typeface="Comic Sans MS" pitchFamily="66" charset="0"/>
              </a:rPr>
              <a:t>составлена брошюра, где дана полная информация о наших выпускниках. </a:t>
            </a:r>
          </a:p>
          <a:p>
            <a:pPr algn="ctr">
              <a:buNone/>
            </a:pPr>
            <a:endParaRPr lang="ru-RU" sz="4800" b="1" i="1" spc="300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476672"/>
            <a:ext cx="820891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omic Sans MS" pitchFamily="66" charset="0"/>
              </a:rPr>
              <a:t>Список литературы:</a:t>
            </a:r>
            <a:endParaRPr lang="ru-RU" sz="24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ru-RU" sz="2400" b="1" dirty="0" smtClean="0">
                <a:latin typeface="Comic Sans MS" pitchFamily="66" charset="0"/>
              </a:rPr>
              <a:t> </a:t>
            </a:r>
            <a:endParaRPr lang="ru-RU" sz="2400" dirty="0" smtClean="0">
              <a:latin typeface="Comic Sans MS" pitchFamily="66" charset="0"/>
            </a:endParaRPr>
          </a:p>
          <a:p>
            <a:r>
              <a:rPr lang="ru-RU" sz="2400" dirty="0" smtClean="0">
                <a:solidFill>
                  <a:srgbClr val="0070C0"/>
                </a:solidFill>
                <a:latin typeface="Comic Sans MS" pitchFamily="66" charset="0"/>
              </a:rPr>
              <a:t>1. Васильева Е. Помню, как сейчас, наш десятый класс// Беломорская трибуна. – 2006.- №17.- С.4.</a:t>
            </a:r>
          </a:p>
          <a:p>
            <a:r>
              <a:rPr lang="ru-RU" sz="2400" dirty="0" smtClean="0">
                <a:solidFill>
                  <a:srgbClr val="0070C0"/>
                </a:solidFill>
                <a:latin typeface="Comic Sans MS" pitchFamily="66" charset="0"/>
              </a:rPr>
              <a:t>2.  Захарова  Ж. Уходили школьники на фронт // Беломорская трибуна. – 1985. - №12.- С.3</a:t>
            </a:r>
          </a:p>
          <a:p>
            <a:r>
              <a:rPr lang="ru-RU" sz="2400" dirty="0" smtClean="0">
                <a:solidFill>
                  <a:srgbClr val="0070C0"/>
                </a:solidFill>
                <a:latin typeface="Comic Sans MS" pitchFamily="66" charset="0"/>
              </a:rPr>
              <a:t>3. Позднякова  А.Г. Наши безвозвратные потери… Беломорск: [б.и.], 2021. – 48 с. </a:t>
            </a:r>
          </a:p>
          <a:p>
            <a:r>
              <a:rPr lang="ru-RU" sz="2400" dirty="0" smtClean="0">
                <a:solidFill>
                  <a:srgbClr val="0070C0"/>
                </a:solidFill>
                <a:latin typeface="Comic Sans MS" pitchFamily="66" charset="0"/>
              </a:rPr>
              <a:t>4.  Сергеева Г.Л. Четыре девочки и восемь мальчиков: Судьбы первых выпускников 1937 года Беломорской средней школы №1.- Беломорск, 2017. – 48 с.</a:t>
            </a:r>
          </a:p>
          <a:p>
            <a:r>
              <a:rPr lang="ru-RU" sz="2400" dirty="0" smtClean="0">
                <a:solidFill>
                  <a:srgbClr val="0070C0"/>
                </a:solidFill>
                <a:latin typeface="Comic Sans MS" pitchFamily="66" charset="0"/>
              </a:rPr>
              <a:t> 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4941168"/>
            <a:ext cx="7848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002060"/>
                </a:solidFill>
                <a:latin typeface="Comic Sans MS" pitchFamily="66" charset="0"/>
              </a:rPr>
              <a:t>Благодарим за внимание!</a:t>
            </a:r>
            <a:endParaRPr lang="ru-RU" sz="4000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9-26.userapi.com/impg/tIk-LZzVQ_SIF6n7eEeHi6citNVMumr2jEJmDA/-ZHa5c6gk-o.jpg?size=1280x960&amp;quality=95&amp;sign=f7ff7cc8adc55694d6d5285c558d20b7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772816"/>
            <a:ext cx="6432713" cy="482453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3528" y="620688"/>
            <a:ext cx="8496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6 сентября 2023 года – открытие Памятной доски, посвящённой погибшим выпускникам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Беломорской СОШ№1</a:t>
            </a:r>
            <a:endParaRPr lang="ru-RU" sz="24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47664" y="0"/>
            <a:ext cx="5436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0070C0"/>
                </a:solidFill>
                <a:latin typeface="Comic Sans MS" pitchFamily="66" charset="0"/>
              </a:rPr>
              <a:t>Введение</a:t>
            </a:r>
            <a:endParaRPr lang="ru-RU" sz="4000" dirty="0">
              <a:solidFill>
                <a:srgbClr val="0070C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332656"/>
            <a:ext cx="8712968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  <a:latin typeface="Comic Sans MS" pitchFamily="66" charset="0"/>
              </a:rPr>
              <a:t>Цель:</a:t>
            </a:r>
            <a:r>
              <a:rPr lang="ru-RU" sz="2400" dirty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создание брошюры о выпускниках Беломорской средней школы №1, разделивших судьбу блокадного Ленинграда. 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Comic Sans MS" pitchFamily="66" charset="0"/>
              </a:rPr>
              <a:t>Задачи</a:t>
            </a:r>
            <a:r>
              <a:rPr lang="ru-RU" sz="2400" b="1" dirty="0">
                <a:solidFill>
                  <a:srgbClr val="0070C0"/>
                </a:solidFill>
                <a:latin typeface="Comic Sans MS" pitchFamily="66" charset="0"/>
              </a:rPr>
              <a:t>:</a:t>
            </a:r>
            <a:endParaRPr lang="ru-RU" sz="2400" dirty="0">
              <a:solidFill>
                <a:srgbClr val="0070C0"/>
              </a:solidFill>
              <a:latin typeface="Comic Sans MS" pitchFamily="66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 собрать информацию о выпусках с 1937 по 1941 годы нашей школы;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выбрать</a:t>
            </a: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информацию о выпускниках, которые погибли, защищая г.Ленинград</a:t>
            </a: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;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р</a:t>
            </a: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азработать проект брошюры;</a:t>
            </a:r>
            <a:endParaRPr lang="ru-RU" sz="20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составить презентацию для классных часов; 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провести мероприятия, посвящённые блокадному Ленинграду.</a:t>
            </a:r>
            <a:endParaRPr lang="ru-RU" sz="2000" dirty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ru-RU" sz="2400" b="1" dirty="0" smtClean="0">
                <a:solidFill>
                  <a:srgbClr val="0070C0"/>
                </a:solidFill>
                <a:latin typeface="Comic Sans MS" pitchFamily="66" charset="0"/>
              </a:rPr>
              <a:t>Методы: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изучение  литературы,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работа в архиве школьного музея,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анализ,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обобщение.</a:t>
            </a:r>
          </a:p>
          <a:p>
            <a:pPr marL="457200" indent="-457200"/>
            <a:r>
              <a:rPr lang="ru-RU" sz="2400" b="1" dirty="0" smtClean="0">
                <a:solidFill>
                  <a:srgbClr val="0070C0"/>
                </a:solidFill>
                <a:latin typeface="Comic Sans MS" pitchFamily="66" charset="0"/>
              </a:rPr>
              <a:t>Объект</a:t>
            </a:r>
            <a:r>
              <a:rPr lang="ru-RU" sz="2400" b="1" dirty="0" smtClean="0">
                <a:solidFill>
                  <a:srgbClr val="0070C0"/>
                </a:solidFill>
                <a:latin typeface="Comic Sans MS" pitchFamily="66" charset="0"/>
              </a:rPr>
              <a:t>:</a:t>
            </a:r>
            <a:r>
              <a:rPr lang="ru-RU" sz="2400" b="1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выпускники Беломорской школы №1</a:t>
            </a:r>
          </a:p>
          <a:p>
            <a:pPr marL="457200" indent="-457200"/>
            <a:r>
              <a:rPr lang="ru-RU" sz="2400" b="1" dirty="0" smtClean="0">
                <a:solidFill>
                  <a:srgbClr val="0070C0"/>
                </a:solidFill>
                <a:latin typeface="Comic Sans MS" pitchFamily="66" charset="0"/>
              </a:rPr>
              <a:t>Предмет: </a:t>
            </a: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участие</a:t>
            </a:r>
            <a:r>
              <a:rPr lang="ru-RU" sz="2400" b="1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выпускников Беломорской школы №1 в защите Ленинграда.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ownloads\RgvpD3TV-a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16832"/>
            <a:ext cx="4133842" cy="30963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Содержимое 4" descr="1941 год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1916832"/>
            <a:ext cx="4356992" cy="308981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TextBox 3"/>
          <p:cNvSpPr txBox="1"/>
          <p:nvPr/>
        </p:nvSpPr>
        <p:spPr>
          <a:xfrm>
            <a:off x="251520" y="980728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Comic Sans MS" pitchFamily="66" charset="0"/>
              </a:rPr>
              <a:t>Выпуск 1937 года</a:t>
            </a:r>
            <a:endParaRPr lang="ru-RU" sz="32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60032" y="980728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Comic Sans MS" pitchFamily="66" charset="0"/>
              </a:rPr>
              <a:t>Выпуск 1941 года</a:t>
            </a:r>
            <a:endParaRPr lang="ru-RU" sz="32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" descr="full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708920"/>
            <a:ext cx="4876800" cy="356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9"/>
          <p:cNvSpPr>
            <a:spLocks noChangeArrowheads="1"/>
          </p:cNvSpPr>
          <p:nvPr/>
        </p:nvSpPr>
        <p:spPr bwMode="auto">
          <a:xfrm>
            <a:off x="251521" y="1556792"/>
            <a:ext cx="5112568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Comic Sans MS" pitchFamily="66" charset="0"/>
              </a:rPr>
              <a:t>Информация из донесения о безвозвратных потерях</a:t>
            </a:r>
            <a:r>
              <a:rPr lang="ru-RU" b="1" dirty="0">
                <a:solidFill>
                  <a:srgbClr val="FFFF00"/>
                </a:solidFill>
                <a:latin typeface="Comic Sans MS" pitchFamily="66" charset="0"/>
              </a:rPr>
              <a:t/>
            </a:r>
            <a:br>
              <a:rPr lang="ru-RU" b="1" dirty="0">
                <a:solidFill>
                  <a:srgbClr val="FFFF00"/>
                </a:solidFill>
                <a:latin typeface="Comic Sans MS" pitchFamily="66" charset="0"/>
              </a:rPr>
            </a:br>
            <a:endParaRPr lang="ru-RU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4" name="Rectangle 20"/>
          <p:cNvSpPr>
            <a:spLocks noChangeArrowheads="1"/>
          </p:cNvSpPr>
          <p:nvPr/>
        </p:nvSpPr>
        <p:spPr bwMode="auto">
          <a:xfrm>
            <a:off x="0" y="260648"/>
            <a:ext cx="561662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 err="1">
                <a:solidFill>
                  <a:srgbClr val="7030A0"/>
                </a:solidFill>
              </a:rPr>
              <a:t>Латкин</a:t>
            </a:r>
            <a:r>
              <a:rPr lang="ru-RU" sz="2400" b="1" dirty="0">
                <a:solidFill>
                  <a:srgbClr val="7030A0"/>
                </a:solidFill>
              </a:rPr>
              <a:t> Сергей  </a:t>
            </a:r>
            <a:r>
              <a:rPr lang="ru-RU" sz="2400" b="1" dirty="0" smtClean="0">
                <a:solidFill>
                  <a:srgbClr val="7030A0"/>
                </a:solidFill>
              </a:rPr>
              <a:t>Константинович,</a:t>
            </a:r>
            <a:r>
              <a:rPr lang="ru-RU" sz="2000" b="1" dirty="0" smtClean="0">
                <a:solidFill>
                  <a:srgbClr val="002060"/>
                </a:solidFill>
              </a:rPr>
              <a:t>1917г.р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мл. лейтенант, умер от ран 09.04.1943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Ленинградская обл.</a:t>
            </a:r>
          </a:p>
        </p:txBody>
      </p:sp>
      <p:pic>
        <p:nvPicPr>
          <p:cNvPr id="6" name="Рисунок 2" descr="D:\война\латкин\Латкин Сергей Константинович мл. лейтенант. Умер от ран 9.04.1943 г. Похоронен Ленинградская обл., г. Киров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476672"/>
            <a:ext cx="3365383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-142908" y="285728"/>
            <a:ext cx="4858924" cy="62151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800" b="1" dirty="0" smtClean="0"/>
              <a:t>    </a:t>
            </a:r>
            <a:r>
              <a:rPr lang="ru-RU" b="1" dirty="0" smtClean="0">
                <a:solidFill>
                  <a:srgbClr val="7030A0"/>
                </a:solidFill>
                <a:latin typeface="Comic Sans MS" pitchFamily="66" charset="0"/>
              </a:rPr>
              <a:t>Власова Августа Васильевна, 1919 г.р.</a:t>
            </a:r>
          </a:p>
          <a:p>
            <a:pPr>
              <a:buNone/>
            </a:pPr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</a:rPr>
              <a:t>  </a:t>
            </a:r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В </a:t>
            </a: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1941 году работала в военном </a:t>
            </a:r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госпитале, </a:t>
            </a: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погибла в блокадном </a:t>
            </a:r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Ленинграде в октябре 1941 года в результате артобстрела. </a:t>
            </a:r>
            <a:endParaRPr lang="ru-RU" dirty="0">
              <a:solidFill>
                <a:srgbClr val="002060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ru-RU" sz="3200" dirty="0">
                <a:latin typeface="Comic Sans MS" pitchFamily="66" charset="0"/>
              </a:rPr>
              <a:t> </a:t>
            </a:r>
          </a:p>
          <a:p>
            <a:endParaRPr lang="ru-RU" dirty="0"/>
          </a:p>
        </p:txBody>
      </p:sp>
      <p:pic>
        <p:nvPicPr>
          <p:cNvPr id="24578" name="Picture 2" descr="odPrVUQbVS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1" y="340360"/>
            <a:ext cx="3998249" cy="5549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4282" y="214290"/>
            <a:ext cx="507209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Comic Sans MS" pitchFamily="66" charset="0"/>
              </a:rPr>
              <a:t>КРУГЛЫЙ Александр Васильевич (1923-1941)</a:t>
            </a:r>
          </a:p>
          <a:p>
            <a:endParaRPr lang="ru-RU" sz="2000" b="1" dirty="0" smtClean="0">
              <a:solidFill>
                <a:srgbClr val="7030A0"/>
              </a:solidFill>
              <a:latin typeface="Comic Sans MS" pitchFamily="66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Служил в звании сержанта в 14 запасном полку связи радистом. 22 февраля 1942 года умер от болезни (истощение). Место захоронения: Осиновая роща, дорога на ж/</a:t>
            </a:r>
            <a:r>
              <a:rPr lang="ru-RU" sz="2000" dirty="0" err="1" smtClean="0">
                <a:solidFill>
                  <a:srgbClr val="002060"/>
                </a:solidFill>
                <a:latin typeface="Comic Sans MS" pitchFamily="66" charset="0"/>
              </a:rPr>
              <a:t>д</a:t>
            </a: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 ст. Песочная, воинское кладбище. Братская могила. </a:t>
            </a:r>
          </a:p>
        </p:txBody>
      </p:sp>
      <p:pic>
        <p:nvPicPr>
          <p:cNvPr id="7" name="Рисунок 6" descr="Круглый.jpeg"/>
          <p:cNvPicPr>
            <a:picLocks noChangeAspect="1"/>
          </p:cNvPicPr>
          <p:nvPr/>
        </p:nvPicPr>
        <p:blipFill>
          <a:blip r:embed="rId2" cstate="print"/>
          <a:srcRect l="31769" t="7601" r="11914" b="64049"/>
          <a:stretch>
            <a:fillRect/>
          </a:stretch>
        </p:blipFill>
        <p:spPr>
          <a:xfrm rot="5400000">
            <a:off x="4955493" y="902367"/>
            <a:ext cx="4472497" cy="3096344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 l="7008" t="14391" r="22117" b="70844"/>
          <a:stretch>
            <a:fillRect/>
          </a:stretch>
        </p:blipFill>
        <p:spPr bwMode="auto">
          <a:xfrm>
            <a:off x="214282" y="4071942"/>
            <a:ext cx="5286412" cy="826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214282" y="5143512"/>
            <a:ext cx="850112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7030A0"/>
                </a:solidFill>
                <a:latin typeface="Comic Sans MS" pitchFamily="66" charset="0"/>
              </a:rPr>
              <a:t>«Я видел германское вооружение, которое Гитлер собрал со всех стран Европы и двинул на Советский Союз … Но ничего, мои родные, перенесём все трудности и лишения, которые причинил людоед Гитлер. Близок тот день, когда наступит его конец!»</a:t>
            </a:r>
          </a:p>
          <a:p>
            <a:pPr algn="r"/>
            <a:r>
              <a:rPr lang="ru-RU" b="1" dirty="0" smtClean="0">
                <a:solidFill>
                  <a:srgbClr val="7030A0"/>
                </a:solidFill>
                <a:latin typeface="Comic Sans MS" pitchFamily="66" charset="0"/>
              </a:rPr>
              <a:t>Из письма Александра своим родным</a:t>
            </a:r>
            <a:endParaRPr lang="ru-RU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?src=36215343&amp;i=87&amp;ext=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188640"/>
            <a:ext cx="4464496" cy="348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4"/>
          <p:cNvSpPr>
            <a:spLocks noChangeArrowheads="1"/>
          </p:cNvSpPr>
          <p:nvPr/>
        </p:nvSpPr>
        <p:spPr bwMode="auto">
          <a:xfrm>
            <a:off x="467544" y="332656"/>
            <a:ext cx="302433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7030A0"/>
                </a:solidFill>
                <a:latin typeface="Comic Sans MS" pitchFamily="66" charset="0"/>
              </a:rPr>
              <a:t>Рубцов</a:t>
            </a:r>
          </a:p>
          <a:p>
            <a:r>
              <a:rPr lang="ru-RU" sz="2400" b="1" dirty="0">
                <a:solidFill>
                  <a:srgbClr val="7030A0"/>
                </a:solidFill>
                <a:latin typeface="Comic Sans MS" pitchFamily="66" charset="0"/>
              </a:rPr>
              <a:t>Николай</a:t>
            </a:r>
          </a:p>
          <a:p>
            <a:r>
              <a:rPr lang="ru-RU" sz="2400" b="1" dirty="0">
                <a:solidFill>
                  <a:srgbClr val="7030A0"/>
                </a:solidFill>
                <a:latin typeface="Comic Sans MS" pitchFamily="66" charset="0"/>
              </a:rPr>
              <a:t>Степанович </a:t>
            </a:r>
            <a:r>
              <a:rPr lang="ru-RU" sz="2000" b="1" dirty="0">
                <a:solidFill>
                  <a:srgbClr val="002060"/>
                </a:solidFill>
                <a:latin typeface="Comic Sans MS" pitchFamily="66" charset="0"/>
              </a:rPr>
              <a:t>1919г.р.</a:t>
            </a:r>
          </a:p>
          <a:p>
            <a:r>
              <a:rPr lang="ru-RU" sz="2000" b="1" dirty="0">
                <a:solidFill>
                  <a:srgbClr val="002060"/>
                </a:solidFill>
                <a:latin typeface="Comic Sans MS" pitchFamily="66" charset="0"/>
              </a:rPr>
              <a:t>умер от болезни</a:t>
            </a:r>
          </a:p>
          <a:p>
            <a:r>
              <a:rPr lang="ru-RU" sz="2000" b="1" dirty="0">
                <a:solidFill>
                  <a:srgbClr val="002060"/>
                </a:solidFill>
                <a:latin typeface="Comic Sans MS" pitchFamily="66" charset="0"/>
              </a:rPr>
              <a:t>15.04.1942</a:t>
            </a:r>
          </a:p>
          <a:p>
            <a:r>
              <a:rPr lang="ru-RU" sz="2000" b="1" dirty="0">
                <a:solidFill>
                  <a:srgbClr val="002060"/>
                </a:solidFill>
                <a:latin typeface="Comic Sans MS" pitchFamily="66" charset="0"/>
              </a:rPr>
              <a:t>г. Ленинград, Пискаревское кладбище</a:t>
            </a:r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475656" y="3861048"/>
            <a:ext cx="6172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Comic Sans MS" pitchFamily="66" charset="0"/>
              </a:rPr>
              <a:t>Информация из донесения о безвозвратных потерях</a:t>
            </a:r>
          </a:p>
        </p:txBody>
      </p:sp>
      <p:pic>
        <p:nvPicPr>
          <p:cNvPr id="6" name="Picture 10" descr="fullimage"/>
          <p:cNvPicPr>
            <a:picLocks noChangeAspect="1" noChangeArrowheads="1"/>
          </p:cNvPicPr>
          <p:nvPr/>
        </p:nvPicPr>
        <p:blipFill>
          <a:blip r:embed="rId3" cstate="print"/>
          <a:srcRect l="6781" t="13393" r="221" b="58363"/>
          <a:stretch>
            <a:fillRect/>
          </a:stretch>
        </p:blipFill>
        <p:spPr bwMode="auto">
          <a:xfrm>
            <a:off x="179512" y="4365104"/>
            <a:ext cx="8765559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14290"/>
            <a:ext cx="842968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2000" b="1" dirty="0" smtClean="0">
                <a:solidFill>
                  <a:srgbClr val="7030A0"/>
                </a:solidFill>
                <a:latin typeface="Comic Sans MS" pitchFamily="66" charset="0"/>
              </a:rPr>
              <a:t>Клепиков Анатолий Михайлович</a:t>
            </a:r>
          </a:p>
          <a:p>
            <a:pPr fontAlgn="base"/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Родился в 1923 году в Ленинградской области, </a:t>
            </a:r>
            <a:r>
              <a:rPr lang="ru-RU" dirty="0" err="1" smtClean="0">
                <a:solidFill>
                  <a:srgbClr val="002060"/>
                </a:solidFill>
                <a:latin typeface="Comic Sans MS" pitchFamily="66" charset="0"/>
              </a:rPr>
              <a:t>Подпорожский</a:t>
            </a:r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 р-н, </a:t>
            </a:r>
            <a:r>
              <a:rPr lang="ru-RU" dirty="0" err="1" smtClean="0">
                <a:solidFill>
                  <a:srgbClr val="002060"/>
                </a:solidFill>
                <a:latin typeface="Comic Sans MS" pitchFamily="66" charset="0"/>
              </a:rPr>
              <a:t>с.Шустручей</a:t>
            </a:r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. Был призван Беломорским РВК 16.08.1941года. Служил в 20 стрелковой дивизии,  пропал без вести.  </a:t>
            </a:r>
            <a:endParaRPr lang="ru-RU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/>
          <a:srcRect l="3125" t="36219" r="5704" b="54922"/>
          <a:stretch>
            <a:fillRect/>
          </a:stretch>
        </p:blipFill>
        <p:spPr bwMode="auto">
          <a:xfrm>
            <a:off x="285720" y="1714488"/>
            <a:ext cx="83210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286116" y="1285860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Документ из госпиталя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2643182"/>
            <a:ext cx="392909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Comic Sans MS" pitchFamily="66" charset="0"/>
              </a:rPr>
              <a:t>На сайте Поискового Движения России «Имена из солдатских медальонов» Том 7 размещена следующая информация: найден в сентябре 2009 года Ленинградская обл., Всеволожский р-н, </a:t>
            </a:r>
            <a:r>
              <a:rPr lang="ru-RU" b="1" dirty="0" err="1" smtClean="0">
                <a:solidFill>
                  <a:srgbClr val="7030A0"/>
                </a:solidFill>
                <a:latin typeface="Comic Sans MS" pitchFamily="66" charset="0"/>
              </a:rPr>
              <a:t>Разметелевское</a:t>
            </a:r>
            <a:r>
              <a:rPr lang="ru-RU" b="1" dirty="0" smtClean="0">
                <a:solidFill>
                  <a:srgbClr val="7030A0"/>
                </a:solidFill>
                <a:latin typeface="Comic Sans MS" pitchFamily="66" charset="0"/>
              </a:rPr>
              <a:t> с/</a:t>
            </a:r>
            <a:r>
              <a:rPr lang="ru-RU" b="1" dirty="0" err="1" smtClean="0">
                <a:solidFill>
                  <a:srgbClr val="7030A0"/>
                </a:solidFill>
                <a:latin typeface="Comic Sans MS" pitchFamily="66" charset="0"/>
              </a:rPr>
              <a:t>п</a:t>
            </a:r>
            <a:r>
              <a:rPr lang="ru-RU" b="1" dirty="0" smtClean="0">
                <a:solidFill>
                  <a:srgbClr val="7030A0"/>
                </a:solidFill>
                <a:latin typeface="Comic Sans MS" pitchFamily="66" charset="0"/>
              </a:rPr>
              <a:t>, </a:t>
            </a:r>
            <a:r>
              <a:rPr lang="ru-RU" b="1" dirty="0" err="1" smtClean="0">
                <a:solidFill>
                  <a:srgbClr val="7030A0"/>
                </a:solidFill>
                <a:latin typeface="Comic Sans MS" pitchFamily="66" charset="0"/>
              </a:rPr>
              <a:t>д.Манушкино</a:t>
            </a:r>
            <a:r>
              <a:rPr lang="ru-RU" b="1" dirty="0" smtClean="0">
                <a:solidFill>
                  <a:srgbClr val="7030A0"/>
                </a:solidFill>
                <a:latin typeface="Comic Sans MS" pitchFamily="66" charset="0"/>
              </a:rPr>
              <a:t>. Захоронен: 28.9.2011 г., Ленинградская обл., Всеволожский р-н, </a:t>
            </a:r>
            <a:r>
              <a:rPr lang="ru-RU" b="1" dirty="0" err="1" smtClean="0">
                <a:solidFill>
                  <a:srgbClr val="7030A0"/>
                </a:solidFill>
                <a:latin typeface="Comic Sans MS" pitchFamily="66" charset="0"/>
              </a:rPr>
              <a:t>Разметелевское</a:t>
            </a:r>
            <a:r>
              <a:rPr lang="ru-RU" b="1" dirty="0" smtClean="0">
                <a:solidFill>
                  <a:srgbClr val="7030A0"/>
                </a:solidFill>
                <a:latin typeface="Comic Sans MS" pitchFamily="66" charset="0"/>
              </a:rPr>
              <a:t> с/</a:t>
            </a:r>
            <a:r>
              <a:rPr lang="ru-RU" b="1" dirty="0" err="1" smtClean="0">
                <a:solidFill>
                  <a:srgbClr val="7030A0"/>
                </a:solidFill>
                <a:latin typeface="Comic Sans MS" pitchFamily="66" charset="0"/>
              </a:rPr>
              <a:t>п</a:t>
            </a:r>
            <a:r>
              <a:rPr lang="ru-RU" b="1" dirty="0" smtClean="0">
                <a:solidFill>
                  <a:srgbClr val="7030A0"/>
                </a:solidFill>
                <a:latin typeface="Comic Sans MS" pitchFamily="66" charset="0"/>
              </a:rPr>
              <a:t>, д.Озерки. Отряд: Сводная межрегиональная экспедиция</a:t>
            </a:r>
            <a:endParaRPr lang="ru-RU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11960" y="2636912"/>
            <a:ext cx="475252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Comic Sans MS" pitchFamily="66" charset="0"/>
              </a:rPr>
              <a:t>КЛЕПИКОВ Анатолий Михайлович (установлен из архивных списков по медальону </a:t>
            </a:r>
            <a:r>
              <a:rPr lang="ru-RU" b="1" dirty="0" err="1" smtClean="0">
                <a:solidFill>
                  <a:srgbClr val="0070C0"/>
                </a:solidFill>
                <a:latin typeface="Comic Sans MS" pitchFamily="66" charset="0"/>
              </a:rPr>
              <a:t>В.В.Матюшова</a:t>
            </a:r>
            <a:r>
              <a:rPr lang="ru-RU" b="1" dirty="0" smtClean="0">
                <a:solidFill>
                  <a:srgbClr val="0070C0"/>
                </a:solidFill>
                <a:latin typeface="Comic Sans MS" pitchFamily="66" charset="0"/>
              </a:rPr>
              <a:t> и подписанной ложке </a:t>
            </a:r>
            <a:r>
              <a:rPr lang="ru-RU" b="1" dirty="0" err="1" smtClean="0">
                <a:solidFill>
                  <a:srgbClr val="0070C0"/>
                </a:solidFill>
                <a:latin typeface="Comic Sans MS" pitchFamily="66" charset="0"/>
              </a:rPr>
              <a:t>Н.Т.Фофонова</a:t>
            </a:r>
            <a:r>
              <a:rPr lang="ru-RU" b="1" dirty="0" smtClean="0">
                <a:solidFill>
                  <a:srgbClr val="0070C0"/>
                </a:solidFill>
                <a:latin typeface="Comic Sans MS" pitchFamily="66" charset="0"/>
              </a:rPr>
              <a:t>). Красноармеец, 20 </a:t>
            </a:r>
            <a:r>
              <a:rPr lang="ru-RU" b="1" dirty="0" err="1" smtClean="0">
                <a:solidFill>
                  <a:srgbClr val="0070C0"/>
                </a:solidFill>
                <a:latin typeface="Comic Sans MS" pitchFamily="66" charset="0"/>
              </a:rPr>
              <a:t>сд</a:t>
            </a:r>
            <a:r>
              <a:rPr lang="ru-RU" b="1" dirty="0" smtClean="0">
                <a:solidFill>
                  <a:srgbClr val="0070C0"/>
                </a:solidFill>
                <a:latin typeface="Comic Sans MS" pitchFamily="66" charset="0"/>
              </a:rPr>
              <a:t>. Семья: Клепиков Михаил Иванович, Карело-Финская ССР, г.Беломорск, </a:t>
            </a:r>
            <a:r>
              <a:rPr lang="ru-RU" b="1" dirty="0" err="1" smtClean="0">
                <a:solidFill>
                  <a:srgbClr val="0070C0"/>
                </a:solidFill>
                <a:latin typeface="Comic Sans MS" pitchFamily="66" charset="0"/>
              </a:rPr>
              <a:t>Старчина</a:t>
            </a:r>
            <a:r>
              <a:rPr lang="ru-RU" b="1" dirty="0" smtClean="0">
                <a:solidFill>
                  <a:srgbClr val="0070C0"/>
                </a:solidFill>
                <a:latin typeface="Comic Sans MS" pitchFamily="66" charset="0"/>
              </a:rPr>
              <a:t>, 41. </a:t>
            </a:r>
            <a:br>
              <a:rPr lang="ru-RU" b="1" dirty="0" smtClean="0">
                <a:solidFill>
                  <a:srgbClr val="0070C0"/>
                </a:solidFill>
                <a:latin typeface="Comic Sans MS" pitchFamily="66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Comic Sans MS" pitchFamily="66" charset="0"/>
              </a:rPr>
              <a:t>Архив: ЦАМО РФ, фонд 58, опись А-71693, дело 56, лист 18: умер от ран 5.11.1941.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3169</TotalTime>
  <Words>534</Words>
  <Application>Microsoft Office PowerPoint</Application>
  <PresentationFormat>Экран (4:3)</PresentationFormat>
  <Paragraphs>75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«Выпускники Беломорской средней школы №1, разделившие судьбу блокадного Ленинграда».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307</cp:revision>
  <dcterms:created xsi:type="dcterms:W3CDTF">2021-10-06T17:12:31Z</dcterms:created>
  <dcterms:modified xsi:type="dcterms:W3CDTF">2024-03-04T14:02:06Z</dcterms:modified>
</cp:coreProperties>
</file>